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1"/>
  </p:sldMasterIdLst>
  <p:sldIdLst>
    <p:sldId id="256" r:id="rId2"/>
    <p:sldId id="257" r:id="rId3"/>
    <p:sldId id="286" r:id="rId4"/>
    <p:sldId id="287" r:id="rId5"/>
    <p:sldId id="258" r:id="rId6"/>
    <p:sldId id="288" r:id="rId7"/>
    <p:sldId id="259" r:id="rId8"/>
    <p:sldId id="261" r:id="rId9"/>
    <p:sldId id="260" r:id="rId10"/>
    <p:sldId id="262" r:id="rId11"/>
    <p:sldId id="282" r:id="rId12"/>
    <p:sldId id="283" r:id="rId13"/>
    <p:sldId id="284" r:id="rId14"/>
    <p:sldId id="285"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8905604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9289743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8095538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AC89305-8D9D-4F31-8D53-8EAC577E0399}"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571118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AC89305-8D9D-4F31-8D53-8EAC577E0399}" type="datetimeFigureOut">
              <a:rPr lang="en-GB" smtClean="0"/>
              <a:t>11/07/2019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86531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AC89305-8D9D-4F31-8D53-8EAC577E0399}" type="datetimeFigureOut">
              <a:rPr lang="en-GB" smtClean="0"/>
              <a:t>11/07/2019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9583189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C89305-8D9D-4F31-8D53-8EAC577E0399}" type="datetimeFigureOut">
              <a:rPr lang="en-GB" smtClean="0"/>
              <a:t>11/07/2019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038146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4101995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AC89305-8D9D-4F31-8D53-8EAC577E0399}"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4007809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253237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892322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7359934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D6B8D22-F715-4DA6-8589-FEE14F8A8E8D}" type="datetimeFigureOut">
              <a:rPr lang="en-GB" smtClean="0">
                <a:solidFill>
                  <a:prstClr val="black">
                    <a:tint val="75000"/>
                  </a:prstClr>
                </a:solidFill>
              </a:rPr>
              <a:pPr>
                <a:defRPr/>
              </a:pPr>
              <a:t>11/07/2019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16F571A-257B-4F06-9B93-A86FAB32E63A}" type="slidenum">
              <a:rPr lang="en-GB" altLang="en-US" smtClean="0"/>
              <a:pPr fontAlgn="base">
                <a:spcBef>
                  <a:spcPct val="0"/>
                </a:spcBef>
                <a:spcAft>
                  <a:spcPct val="0"/>
                </a:spcAft>
                <a:defRPr/>
              </a:pPr>
              <a:t>‹#›</a:t>
            </a:fld>
            <a:endParaRPr lang="en-GB" alt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42871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fld id="{3D6B8D22-F715-4DA6-8589-FEE14F8A8E8D}" type="datetimeFigureOut">
              <a:rPr lang="en-GB" smtClean="0">
                <a:solidFill>
                  <a:prstClr val="black">
                    <a:tint val="75000"/>
                  </a:prstClr>
                </a:solidFill>
              </a:rPr>
              <a:pPr>
                <a:defRPr/>
              </a:pPr>
              <a:t>11/07/2019</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pPr fontAlgn="base">
              <a:spcBef>
                <a:spcPct val="0"/>
              </a:spcBef>
              <a:spcAft>
                <a:spcPct val="0"/>
              </a:spcAft>
              <a:defRPr/>
            </a:pPr>
            <a:fld id="{C16F571A-257B-4F06-9B93-A86FAB32E63A}" type="slidenum">
              <a:rPr lang="en-GB" altLang="en-US" smtClean="0"/>
              <a:pPr fontAlgn="base">
                <a:spcBef>
                  <a:spcPct val="0"/>
                </a:spcBef>
                <a:spcAft>
                  <a:spcPct val="0"/>
                </a:spcAft>
                <a:defRPr/>
              </a:pPr>
              <a:t>‹#›</a:t>
            </a:fld>
            <a:endParaRPr lang="en-GB" altLang="en-US"/>
          </a:p>
        </p:txBody>
      </p:sp>
    </p:spTree>
    <p:extLst>
      <p:ext uri="{BB962C8B-B14F-4D97-AF65-F5344CB8AC3E}">
        <p14:creationId xmlns:p14="http://schemas.microsoft.com/office/powerpoint/2010/main" val="23727658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32446763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AC89305-8D9D-4F31-8D53-8EAC577E0399}"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4373F1-33CE-484F-8A8C-2E57B76ABC53}" type="slidenum">
              <a:rPr lang="en-GB" smtClean="0"/>
              <a:t>‹#›</a:t>
            </a:fld>
            <a:endParaRPr lang="en-GB"/>
          </a:p>
        </p:txBody>
      </p:sp>
    </p:spTree>
    <p:extLst>
      <p:ext uri="{BB962C8B-B14F-4D97-AF65-F5344CB8AC3E}">
        <p14:creationId xmlns:p14="http://schemas.microsoft.com/office/powerpoint/2010/main" val="1859642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3D6B8D22-F715-4DA6-8589-FEE14F8A8E8D}" type="datetimeFigureOut">
              <a:rPr lang="en-GB" smtClean="0">
                <a:solidFill>
                  <a:prstClr val="black">
                    <a:tint val="75000"/>
                  </a:prstClr>
                </a:solidFill>
              </a:rPr>
              <a:pPr>
                <a:defRPr/>
              </a:pPr>
              <a:t>11/07/2019</a:t>
            </a:fld>
            <a:endParaRPr lang="en-GB">
              <a:solidFill>
                <a:prstClr val="black">
                  <a:tint val="75000"/>
                </a:prstClr>
              </a:solidFill>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GB">
              <a:solidFill>
                <a:prstClr val="black">
                  <a:tint val="75000"/>
                </a:prstClr>
              </a:solidFill>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fontAlgn="base">
              <a:spcBef>
                <a:spcPct val="0"/>
              </a:spcBef>
              <a:spcAft>
                <a:spcPct val="0"/>
              </a:spcAft>
              <a:defRPr/>
            </a:pPr>
            <a:fld id="{C16F571A-257B-4F06-9B93-A86FAB32E63A}" type="slidenum">
              <a:rPr lang="en-GB" altLang="en-US" smtClean="0"/>
              <a:pPr fontAlgn="base">
                <a:spcBef>
                  <a:spcPct val="0"/>
                </a:spcBef>
                <a:spcAft>
                  <a:spcPct val="0"/>
                </a:spcAft>
                <a:defRPr/>
              </a:pPr>
              <a:t>‹#›</a:t>
            </a:fld>
            <a:endParaRPr lang="en-GB" altLang="en-US"/>
          </a:p>
        </p:txBody>
      </p:sp>
    </p:spTree>
    <p:extLst>
      <p:ext uri="{BB962C8B-B14F-4D97-AF65-F5344CB8AC3E}">
        <p14:creationId xmlns:p14="http://schemas.microsoft.com/office/powerpoint/2010/main" val="749926536"/>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645024"/>
            <a:ext cx="7851648" cy="1828800"/>
          </a:xfrm>
        </p:spPr>
        <p:txBody>
          <a:bodyPr>
            <a:noAutofit/>
          </a:bodyPr>
          <a:lstStyle/>
          <a:p>
            <a:pPr algn="ctr"/>
            <a:r>
              <a:rPr lang="en-GB" sz="8800" dirty="0"/>
              <a:t>Welcome to Year One!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20688"/>
            <a:ext cx="8229600" cy="1143000"/>
          </a:xfrm>
        </p:spPr>
        <p:txBody>
          <a:bodyPr/>
          <a:lstStyle/>
          <a:p>
            <a:r>
              <a:rPr lang="en-GB" b="1" u="sng" dirty="0" smtClean="0"/>
              <a:t>Who are the teaching staff?</a:t>
            </a:r>
            <a:endParaRPr lang="en-GB" b="1" u="sng" dirty="0"/>
          </a:p>
        </p:txBody>
      </p:sp>
      <p:sp>
        <p:nvSpPr>
          <p:cNvPr id="3" name="Content Placeholder 2"/>
          <p:cNvSpPr>
            <a:spLocks noGrp="1"/>
          </p:cNvSpPr>
          <p:nvPr>
            <p:ph idx="1"/>
          </p:nvPr>
        </p:nvSpPr>
        <p:spPr/>
        <p:txBody>
          <a:bodyPr>
            <a:normAutofit/>
          </a:bodyPr>
          <a:lstStyle/>
          <a:p>
            <a:r>
              <a:rPr lang="en-GB" dirty="0" smtClean="0">
                <a:latin typeface="Comic Sans MS" panose="030F0702030302020204" pitchFamily="66" charset="0"/>
              </a:rPr>
              <a:t>The Year One teacher is Miss Fordham</a:t>
            </a:r>
          </a:p>
          <a:p>
            <a:r>
              <a:rPr lang="en-GB" dirty="0" smtClean="0">
                <a:latin typeface="Comic Sans MS" panose="030F0702030302020204" pitchFamily="66" charset="0"/>
              </a:rPr>
              <a:t>The Year One TA is Mrs Greaves.</a:t>
            </a:r>
          </a:p>
          <a:p>
            <a:endParaRPr lang="en-GB" dirty="0" smtClean="0">
              <a:latin typeface="Comic Sans MS" panose="030F0702030302020204" pitchFamily="66" charset="0"/>
            </a:endParaRPr>
          </a:p>
          <a:p>
            <a:r>
              <a:rPr lang="en-GB" dirty="0" smtClean="0">
                <a:latin typeface="Comic Sans MS" panose="030F0702030302020204" pitchFamily="66" charset="0"/>
              </a:rPr>
              <a:t>Once a week, during the class teachers’ non-contact time, the children will be taught P.E. by Mr Parkinson.</a:t>
            </a:r>
          </a:p>
          <a:p>
            <a:endParaRPr lang="en-GB" dirty="0" smtClean="0">
              <a:latin typeface="Comic Sans MS" panose="030F0702030302020204" pitchFamily="66" charset="0"/>
            </a:endParaRPr>
          </a:p>
          <a:p>
            <a:r>
              <a:rPr lang="en-GB" dirty="0" smtClean="0">
                <a:latin typeface="Comic Sans MS" panose="030F0702030302020204" pitchFamily="66" charset="0"/>
              </a:rPr>
              <a:t>Mrs Frost leads phonics and will support Year One children prepare for the Phonics Screening at the end of the year.</a:t>
            </a:r>
            <a:endParaRPr lang="en-GB" dirty="0">
              <a:latin typeface="Comic Sans MS" panose="030F0702030302020204" pitchFamily="66"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731168"/>
          </a:xfrm>
        </p:spPr>
        <p:txBody>
          <a:bodyPr/>
          <a:lstStyle/>
          <a:p>
            <a:r>
              <a:rPr lang="en-GB" u="sng" dirty="0" smtClean="0"/>
              <a:t>The School Day</a:t>
            </a:r>
            <a:endParaRPr lang="en-GB" u="sng" dirty="0"/>
          </a:p>
        </p:txBody>
      </p:sp>
      <p:sp>
        <p:nvSpPr>
          <p:cNvPr id="3" name="Content Placeholder 2"/>
          <p:cNvSpPr>
            <a:spLocks noGrp="1"/>
          </p:cNvSpPr>
          <p:nvPr>
            <p:ph idx="1"/>
          </p:nvPr>
        </p:nvSpPr>
        <p:spPr>
          <a:xfrm>
            <a:off x="609599" y="1700808"/>
            <a:ext cx="6347714" cy="4340555"/>
          </a:xfrm>
        </p:spPr>
        <p:txBody>
          <a:bodyPr>
            <a:normAutofit lnSpcReduction="10000"/>
          </a:bodyPr>
          <a:lstStyle/>
          <a:p>
            <a:pPr marL="0" indent="0">
              <a:buNone/>
            </a:pPr>
            <a:r>
              <a:rPr lang="en-GB" dirty="0" smtClean="0"/>
              <a:t>The school day for Y1 runs as follows:</a:t>
            </a:r>
          </a:p>
          <a:p>
            <a:pPr marL="0" indent="0">
              <a:buNone/>
            </a:pPr>
            <a:r>
              <a:rPr lang="en-GB" dirty="0" smtClean="0"/>
              <a:t>9:10am -9:30am Assembly</a:t>
            </a:r>
          </a:p>
          <a:p>
            <a:pPr marL="0" indent="0">
              <a:buNone/>
            </a:pPr>
            <a:r>
              <a:rPr lang="en-GB" dirty="0" smtClean="0"/>
              <a:t>9:30am-10:00am Phonics</a:t>
            </a:r>
          </a:p>
          <a:p>
            <a:pPr marL="0" indent="0">
              <a:buNone/>
            </a:pPr>
            <a:r>
              <a:rPr lang="en-GB" dirty="0" smtClean="0"/>
              <a:t>10:00am – 10:40am English or Maths</a:t>
            </a:r>
          </a:p>
          <a:p>
            <a:pPr marL="0" indent="0">
              <a:buNone/>
            </a:pPr>
            <a:r>
              <a:rPr lang="en-GB" dirty="0" smtClean="0"/>
              <a:t>10:40am-11:00am Break</a:t>
            </a:r>
          </a:p>
          <a:p>
            <a:pPr marL="0" indent="0">
              <a:buNone/>
            </a:pPr>
            <a:r>
              <a:rPr lang="en-GB" dirty="0" smtClean="0"/>
              <a:t>11:00am-11:15am Milk and Toast</a:t>
            </a:r>
          </a:p>
          <a:p>
            <a:pPr marL="0" indent="0">
              <a:buNone/>
            </a:pPr>
            <a:r>
              <a:rPr lang="en-GB" dirty="0" smtClean="0"/>
              <a:t>11:15am-12:00pm English and Maths</a:t>
            </a:r>
          </a:p>
          <a:p>
            <a:pPr marL="0" indent="0">
              <a:buNone/>
            </a:pPr>
            <a:r>
              <a:rPr lang="en-GB" dirty="0" smtClean="0"/>
              <a:t>12:00pm-1:00pm Lunch</a:t>
            </a:r>
          </a:p>
          <a:p>
            <a:pPr marL="0" indent="0">
              <a:buNone/>
            </a:pPr>
            <a:r>
              <a:rPr lang="en-GB" dirty="0" smtClean="0"/>
              <a:t>1:00pm-1.15pm Shared reading</a:t>
            </a:r>
          </a:p>
          <a:p>
            <a:pPr marL="0" indent="0">
              <a:buNone/>
            </a:pPr>
            <a:r>
              <a:rPr lang="en-GB" dirty="0" smtClean="0"/>
              <a:t>1.15pm – 1.45pm Guided Reading</a:t>
            </a:r>
          </a:p>
          <a:p>
            <a:pPr marL="0" indent="0">
              <a:buNone/>
            </a:pPr>
            <a:r>
              <a:rPr lang="en-GB" dirty="0" smtClean="0"/>
              <a:t>1.45pm-3.15pm Topic</a:t>
            </a:r>
          </a:p>
          <a:p>
            <a:pPr marL="0" indent="0">
              <a:buNone/>
            </a:pPr>
            <a:endParaRPr lang="en-GB" dirty="0"/>
          </a:p>
        </p:txBody>
      </p:sp>
    </p:spTree>
    <p:extLst>
      <p:ext uri="{BB962C8B-B14F-4D97-AF65-F5344CB8AC3E}">
        <p14:creationId xmlns:p14="http://schemas.microsoft.com/office/powerpoint/2010/main" val="33825389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Break Times</a:t>
            </a:r>
            <a:endParaRPr lang="en-GB" u="sng" dirty="0"/>
          </a:p>
        </p:txBody>
      </p:sp>
      <p:sp>
        <p:nvSpPr>
          <p:cNvPr id="3" name="Content Placeholder 2"/>
          <p:cNvSpPr>
            <a:spLocks noGrp="1"/>
          </p:cNvSpPr>
          <p:nvPr>
            <p:ph idx="1"/>
          </p:nvPr>
        </p:nvSpPr>
        <p:spPr/>
        <p:txBody>
          <a:bodyPr/>
          <a:lstStyle/>
          <a:p>
            <a:r>
              <a:rPr lang="en-GB" dirty="0" smtClean="0"/>
              <a:t>All children will receive toast at snack time</a:t>
            </a:r>
          </a:p>
          <a:p>
            <a:r>
              <a:rPr lang="en-GB" dirty="0" smtClean="0"/>
              <a:t>Milk is also available if you wish to pay for this</a:t>
            </a:r>
          </a:p>
          <a:p>
            <a:r>
              <a:rPr lang="en-GB" dirty="0" smtClean="0"/>
              <a:t>All children can drink from their water bottles at any time of the day ( except during direct teaching!)</a:t>
            </a:r>
          </a:p>
          <a:p>
            <a:r>
              <a:rPr lang="en-GB" dirty="0" smtClean="0"/>
              <a:t>Children in Y1 and Y2 receive a piece of fruit after lunch break</a:t>
            </a:r>
          </a:p>
          <a:p>
            <a:r>
              <a:rPr lang="en-GB" dirty="0" smtClean="0"/>
              <a:t>School lunches are free for children in KS1</a:t>
            </a:r>
          </a:p>
          <a:p>
            <a:r>
              <a:rPr lang="en-GB" dirty="0" smtClean="0"/>
              <a:t>Children may bring in packed lunches if they prefer</a:t>
            </a:r>
            <a:endParaRPr lang="en-GB" dirty="0"/>
          </a:p>
        </p:txBody>
      </p:sp>
    </p:spTree>
    <p:extLst>
      <p:ext uri="{BB962C8B-B14F-4D97-AF65-F5344CB8AC3E}">
        <p14:creationId xmlns:p14="http://schemas.microsoft.com/office/powerpoint/2010/main" val="34461526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Our themes for this year.</a:t>
            </a:r>
            <a:endParaRPr lang="en-GB" b="1" u="sng" dirty="0"/>
          </a:p>
        </p:txBody>
      </p:sp>
      <p:pic>
        <p:nvPicPr>
          <p:cNvPr id="4" name="Content Placeholder 3"/>
          <p:cNvPicPr>
            <a:picLocks noGrp="1" noChangeAspect="1"/>
          </p:cNvPicPr>
          <p:nvPr>
            <p:ph idx="1"/>
          </p:nvPr>
        </p:nvPicPr>
        <p:blipFill>
          <a:blip r:embed="rId2"/>
          <a:stretch>
            <a:fillRect/>
          </a:stretch>
        </p:blipFill>
        <p:spPr>
          <a:xfrm>
            <a:off x="251520" y="2276872"/>
            <a:ext cx="7964532" cy="3033357"/>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Expectations</a:t>
            </a:r>
            <a:endParaRPr lang="en-GB" u="sng" dirty="0"/>
          </a:p>
        </p:txBody>
      </p:sp>
      <p:sp>
        <p:nvSpPr>
          <p:cNvPr id="3" name="Content Placeholder 2"/>
          <p:cNvSpPr>
            <a:spLocks noGrp="1"/>
          </p:cNvSpPr>
          <p:nvPr>
            <p:ph idx="1"/>
          </p:nvPr>
        </p:nvSpPr>
        <p:spPr>
          <a:xfrm>
            <a:off x="609599" y="2142700"/>
            <a:ext cx="6347714" cy="3898664"/>
          </a:xfrm>
        </p:spPr>
        <p:txBody>
          <a:bodyPr/>
          <a:lstStyle/>
          <a:p>
            <a:r>
              <a:rPr lang="en-GB" dirty="0" smtClean="0"/>
              <a:t>Children will be supported with the transition from Early Years teaching methods to a more formal learning style. </a:t>
            </a:r>
          </a:p>
          <a:p>
            <a:r>
              <a:rPr lang="en-GB" dirty="0" smtClean="0"/>
              <a:t>Children will work in exercise books.</a:t>
            </a:r>
          </a:p>
          <a:p>
            <a:r>
              <a:rPr lang="en-GB" dirty="0" smtClean="0"/>
              <a:t>Children will still have lots of practical learning opportunities.</a:t>
            </a:r>
          </a:p>
          <a:p>
            <a:r>
              <a:rPr lang="en-GB" dirty="0" smtClean="0"/>
              <a:t>The class room will have a roleplay area, a reading corner plus provision areas such as a fine motor skills area. </a:t>
            </a:r>
          </a:p>
          <a:p>
            <a:endParaRPr lang="en-GB" dirty="0" smtClean="0"/>
          </a:p>
          <a:p>
            <a:endParaRPr lang="en-GB" dirty="0" smtClean="0"/>
          </a:p>
        </p:txBody>
      </p:sp>
    </p:spTree>
    <p:extLst>
      <p:ext uri="{BB962C8B-B14F-4D97-AF65-F5344CB8AC3E}">
        <p14:creationId xmlns:p14="http://schemas.microsoft.com/office/powerpoint/2010/main" val="18212070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b="1" u="sng" dirty="0" smtClean="0"/>
              <a:t>P.E. kit.</a:t>
            </a:r>
          </a:p>
        </p:txBody>
      </p:sp>
      <p:sp>
        <p:nvSpPr>
          <p:cNvPr id="3" name="Content Placeholder 2"/>
          <p:cNvSpPr>
            <a:spLocks noGrp="1"/>
          </p:cNvSpPr>
          <p:nvPr>
            <p:ph idx="1"/>
          </p:nvPr>
        </p:nvSpPr>
        <p:spPr>
          <a:xfrm>
            <a:off x="323528" y="1412776"/>
            <a:ext cx="7572862" cy="4824536"/>
          </a:xfrm>
        </p:spPr>
        <p:txBody>
          <a:bodyPr>
            <a:normAutofit fontScale="55000" lnSpcReduction="20000"/>
          </a:bodyPr>
          <a:lstStyle/>
          <a:p>
            <a:r>
              <a:rPr lang="en-GB" sz="2400" dirty="0" smtClean="0">
                <a:latin typeface="Comic Sans MS" panose="030F0702030302020204" pitchFamily="66" charset="0"/>
              </a:rPr>
              <a:t>Physical Education will be taught at least once a week.</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The children should have the following kit: white t-shirt, black shorts and plimsolls. In addition, we would like the children to have tracksuit bottoms in winter. Ideally these would be </a:t>
            </a:r>
            <a:r>
              <a:rPr lang="en-GB" sz="2400" dirty="0">
                <a:latin typeface="Comic Sans MS" panose="030F0702030302020204" pitchFamily="66" charset="0"/>
              </a:rPr>
              <a:t>a</a:t>
            </a:r>
            <a:r>
              <a:rPr lang="en-GB" sz="2400" dirty="0" smtClean="0">
                <a:latin typeface="Comic Sans MS" panose="030F0702030302020204" pitchFamily="66" charset="0"/>
              </a:rPr>
              <a:t> black tracksuit. </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Kit should be brought into school at the start of each half term and will be then be sent home at the end of the half term.</a:t>
            </a:r>
          </a:p>
          <a:p>
            <a:endParaRPr lang="en-GB" sz="2400" dirty="0">
              <a:latin typeface="Comic Sans MS" panose="030F0702030302020204" pitchFamily="66" charset="0"/>
            </a:endParaRPr>
          </a:p>
          <a:p>
            <a:r>
              <a:rPr lang="en-GB" sz="2400" dirty="0" smtClean="0">
                <a:latin typeface="Comic Sans MS" panose="030F0702030302020204" pitchFamily="66" charset="0"/>
              </a:rPr>
              <a:t>Please send PE kit into school in a draw string bag ( not a back pack) so that it can be hung on the coat pegs easily.</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Earrings – children should not wear earrings for P.E. Therefore, unless they are able to remove them themselves, they should not wear them on P.E. Days.</a:t>
            </a:r>
          </a:p>
          <a:p>
            <a:pPr>
              <a:buNone/>
            </a:pPr>
            <a:endParaRPr lang="en-GB" sz="2400" dirty="0" smtClean="0">
              <a:latin typeface="Comic Sans MS" panose="030F0702030302020204" pitchFamily="66" charset="0"/>
            </a:endParaRPr>
          </a:p>
          <a:p>
            <a:r>
              <a:rPr lang="en-GB" sz="2400" dirty="0" smtClean="0">
                <a:latin typeface="Comic Sans MS" panose="030F0702030302020204" pitchFamily="66" charset="0"/>
              </a:rPr>
              <a:t>Children with hair longer than shoulder length should tie their hair back (this applies to boys as well as girls)</a:t>
            </a:r>
          </a:p>
          <a:p>
            <a:endParaRPr lang="en-GB" sz="2400" dirty="0" smtClean="0">
              <a:latin typeface="Comic Sans MS" panose="030F0702030302020204" pitchFamily="66" charset="0"/>
            </a:endParaRPr>
          </a:p>
          <a:p>
            <a:r>
              <a:rPr lang="en-GB" sz="2400" dirty="0" smtClean="0">
                <a:latin typeface="Comic Sans MS" panose="030F0702030302020204" pitchFamily="66" charset="0"/>
              </a:rPr>
              <a:t>A reminder - hair accessories should be small, girls socks should be white or grey, and boys socks should be grey or black.</a:t>
            </a:r>
          </a:p>
          <a:p>
            <a:endParaRPr lang="en-GB" sz="2400" dirty="0" smtClean="0"/>
          </a:p>
          <a:p>
            <a:endParaRPr lang="en-GB" sz="2400" dirty="0" smtClean="0"/>
          </a:p>
          <a:p>
            <a:endParaRPr lang="en-GB" sz="2400" dirty="0" smtClean="0"/>
          </a:p>
          <a:p>
            <a:endParaRPr lang="en-GB" sz="2400" dirty="0" smtClean="0"/>
          </a:p>
          <a:p>
            <a:endParaRPr lang="en-GB" sz="2400"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914729" cy="1320800"/>
          </a:xfrm>
        </p:spPr>
        <p:txBody>
          <a:bodyPr>
            <a:normAutofit/>
          </a:bodyPr>
          <a:lstStyle/>
          <a:p>
            <a:r>
              <a:rPr lang="en-GB" b="1" u="sng" dirty="0" smtClean="0"/>
              <a:t>Reading and Reading </a:t>
            </a:r>
            <a:r>
              <a:rPr lang="en-GB" b="1" u="sng" dirty="0"/>
              <a:t>R</a:t>
            </a:r>
            <a:r>
              <a:rPr lang="en-GB" b="1" u="sng" dirty="0" smtClean="0"/>
              <a:t>ecords.</a:t>
            </a:r>
          </a:p>
        </p:txBody>
      </p:sp>
      <p:sp>
        <p:nvSpPr>
          <p:cNvPr id="3" name="Content Placeholder 2"/>
          <p:cNvSpPr>
            <a:spLocks noGrp="1"/>
          </p:cNvSpPr>
          <p:nvPr>
            <p:ph idx="1"/>
          </p:nvPr>
        </p:nvSpPr>
        <p:spPr>
          <a:xfrm>
            <a:off x="457200" y="1935480"/>
            <a:ext cx="7355160" cy="4589864"/>
          </a:xfrm>
        </p:spPr>
        <p:txBody>
          <a:bodyPr>
            <a:normAutofit fontScale="85000" lnSpcReduction="10000"/>
          </a:bodyPr>
          <a:lstStyle/>
          <a:p>
            <a:r>
              <a:rPr lang="en-GB" dirty="0" smtClean="0">
                <a:latin typeface="Comic Sans MS" panose="030F0702030302020204" pitchFamily="66" charset="0"/>
              </a:rPr>
              <a:t>The children will normally have a group/ guided reading session each week, with a member of the teaching staff. </a:t>
            </a:r>
          </a:p>
          <a:p>
            <a:endParaRPr lang="en-GB" dirty="0" smtClean="0">
              <a:latin typeface="Comic Sans MS" panose="030F0702030302020204" pitchFamily="66" charset="0"/>
            </a:endParaRPr>
          </a:p>
          <a:p>
            <a:r>
              <a:rPr lang="en-GB" dirty="0" smtClean="0">
                <a:latin typeface="Comic Sans MS" panose="030F0702030302020204" pitchFamily="66" charset="0"/>
              </a:rPr>
              <a:t>Individual readers are heard when possible by a member of staff or school helper but the timetable is very busy and this cannot be guaranteed, thus daily reading at home is essential.</a:t>
            </a:r>
          </a:p>
          <a:p>
            <a:endParaRPr lang="en-GB" dirty="0" smtClean="0">
              <a:latin typeface="Comic Sans MS" panose="030F0702030302020204" pitchFamily="66" charset="0"/>
            </a:endParaRPr>
          </a:p>
          <a:p>
            <a:r>
              <a:rPr lang="en-GB" dirty="0" smtClean="0">
                <a:latin typeface="Comic Sans MS" panose="030F0702030302020204" pitchFamily="66" charset="0"/>
              </a:rPr>
              <a:t>Any reading, no matter whether it is their school book, or their favourite superheroes annual should ideally be logged in their school planner.</a:t>
            </a:r>
          </a:p>
          <a:p>
            <a:pPr>
              <a:buNone/>
            </a:pPr>
            <a:endParaRPr lang="en-GB" dirty="0" smtClean="0">
              <a:latin typeface="Comic Sans MS" panose="030F0702030302020204" pitchFamily="66" charset="0"/>
            </a:endParaRPr>
          </a:p>
          <a:p>
            <a:r>
              <a:rPr lang="en-GB" dirty="0" smtClean="0">
                <a:latin typeface="Comic Sans MS" panose="030F0702030302020204" pitchFamily="66" charset="0"/>
              </a:rPr>
              <a:t>It is important that the children are questioned on the book to ensure that they are understanding the text and discussing unfamiliar language.</a:t>
            </a:r>
          </a:p>
          <a:p>
            <a:endParaRPr lang="en-GB" dirty="0" smtClean="0">
              <a:latin typeface="Comic Sans MS" panose="030F0702030302020204" pitchFamily="66" charset="0"/>
            </a:endParaRPr>
          </a:p>
          <a:p>
            <a:r>
              <a:rPr lang="en-GB" dirty="0" smtClean="0">
                <a:latin typeface="Comic Sans MS" panose="030F0702030302020204" pitchFamily="66" charset="0"/>
              </a:rPr>
              <a:t>Children will be given planners in which you should record when you have read with your child. You will also find useful school information in the planner and information about up coming events.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u="sng" dirty="0" smtClean="0"/>
              <a:t>Homework</a:t>
            </a:r>
            <a:endParaRPr lang="en-GB" dirty="0"/>
          </a:p>
        </p:txBody>
      </p:sp>
      <p:sp>
        <p:nvSpPr>
          <p:cNvPr id="3" name="Content Placeholder 2"/>
          <p:cNvSpPr>
            <a:spLocks noGrp="1"/>
          </p:cNvSpPr>
          <p:nvPr>
            <p:ph idx="1"/>
          </p:nvPr>
        </p:nvSpPr>
        <p:spPr/>
        <p:txBody>
          <a:bodyPr/>
          <a:lstStyle/>
          <a:p>
            <a:r>
              <a:rPr lang="en-GB" dirty="0" smtClean="0">
                <a:latin typeface="Comic Sans MS" panose="030F0702030302020204" pitchFamily="66" charset="0"/>
              </a:rPr>
              <a:t>The children will be given a homework spelling book.</a:t>
            </a:r>
          </a:p>
          <a:p>
            <a:pPr>
              <a:buNone/>
            </a:pPr>
            <a:endParaRPr lang="en-GB" dirty="0" smtClean="0">
              <a:latin typeface="Comic Sans MS" panose="030F0702030302020204" pitchFamily="66" charset="0"/>
            </a:endParaRPr>
          </a:p>
          <a:p>
            <a:r>
              <a:rPr lang="en-GB" dirty="0" smtClean="0">
                <a:latin typeface="Comic Sans MS" panose="030F0702030302020204" pitchFamily="66" charset="0"/>
              </a:rPr>
              <a:t>Project books will also be sent home at the start of each half term. </a:t>
            </a:r>
          </a:p>
          <a:p>
            <a:pPr marL="0" indent="0">
              <a:buNone/>
            </a:pPr>
            <a:endParaRPr lang="en-GB" dirty="0" smtClean="0">
              <a:latin typeface="Comic Sans MS" panose="030F0702030302020204" pitchFamily="66" charset="0"/>
            </a:endParaRPr>
          </a:p>
          <a:p>
            <a:r>
              <a:rPr lang="en-GB" dirty="0" smtClean="0">
                <a:latin typeface="Comic Sans MS" panose="030F0702030302020204" pitchFamily="66" charset="0"/>
              </a:rPr>
              <a:t>Some children may bring phonics packs home to practice near to the phonics screening test.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smtClean="0"/>
              <a:t>Arriving and Leaving School</a:t>
            </a:r>
            <a:endParaRPr lang="en-GB" b="1" u="sng" dirty="0"/>
          </a:p>
        </p:txBody>
      </p:sp>
      <p:sp>
        <p:nvSpPr>
          <p:cNvPr id="3" name="Content Placeholder 2"/>
          <p:cNvSpPr>
            <a:spLocks noGrp="1"/>
          </p:cNvSpPr>
          <p:nvPr>
            <p:ph idx="1"/>
          </p:nvPr>
        </p:nvSpPr>
        <p:spPr/>
        <p:txBody>
          <a:bodyPr>
            <a:normAutofit/>
          </a:bodyPr>
          <a:lstStyle/>
          <a:p>
            <a:r>
              <a:rPr lang="en-GB" dirty="0" smtClean="0">
                <a:latin typeface="Comic Sans MS" panose="030F0702030302020204" pitchFamily="66" charset="0"/>
              </a:rPr>
              <a:t>Registration opens at 8.50am and closes at 9.00 am.</a:t>
            </a:r>
          </a:p>
          <a:p>
            <a:r>
              <a:rPr lang="en-GB" dirty="0" smtClean="0">
                <a:latin typeface="Comic Sans MS" panose="030F0702030302020204" pitchFamily="66" charset="0"/>
              </a:rPr>
              <a:t>Assembly starts at 9.00 am so it is essential that your child arrives promptly for school. </a:t>
            </a:r>
          </a:p>
          <a:p>
            <a:r>
              <a:rPr lang="en-GB" dirty="0" smtClean="0">
                <a:latin typeface="Comic Sans MS" panose="030F0702030302020204" pitchFamily="66" charset="0"/>
              </a:rPr>
              <a:t>Children in Y1 should line up in-front of the Y2 class windows. </a:t>
            </a:r>
          </a:p>
          <a:p>
            <a:r>
              <a:rPr lang="en-GB" dirty="0" smtClean="0">
                <a:latin typeface="Comic Sans MS" panose="030F0702030302020204" pitchFamily="66" charset="0"/>
              </a:rPr>
              <a:t>School finishes at 3.15pm and children should be collected from outside the Nursery side door in the infant playground.  </a:t>
            </a:r>
            <a:endParaRPr lang="en-GB" dirty="0">
              <a:latin typeface="Comic Sans MS" panose="030F0702030302020204" pitchFamily="66" charset="0"/>
            </a:endParaRPr>
          </a:p>
        </p:txBody>
      </p:sp>
    </p:spTree>
    <p:extLst>
      <p:ext uri="{BB962C8B-B14F-4D97-AF65-F5344CB8AC3E}">
        <p14:creationId xmlns:p14="http://schemas.microsoft.com/office/powerpoint/2010/main" val="14616997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4" y="1052736"/>
            <a:ext cx="5207563" cy="3905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8760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620688"/>
            <a:ext cx="7045291" cy="5040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9205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476672"/>
            <a:ext cx="6479704" cy="4859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629748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1916832"/>
            <a:ext cx="5055871" cy="769441"/>
          </a:xfrm>
          <a:prstGeom prst="rect">
            <a:avLst/>
          </a:prstGeom>
        </p:spPr>
        <p:txBody>
          <a:bodyPr wrap="square">
            <a:spAutoFit/>
          </a:bodyPr>
          <a:lstStyle/>
          <a:p>
            <a:pPr algn="ctr"/>
            <a:r>
              <a:rPr lang="en-GB" altLang="en-US" sz="4400" dirty="0">
                <a:solidFill>
                  <a:prstClr val="black"/>
                </a:solidFill>
              </a:rPr>
              <a:t>Any questions? </a:t>
            </a:r>
            <a:endParaRPr lang="en-GB" sz="4400" dirty="0"/>
          </a:p>
        </p:txBody>
      </p:sp>
    </p:spTree>
    <p:extLst>
      <p:ext uri="{BB962C8B-B14F-4D97-AF65-F5344CB8AC3E}">
        <p14:creationId xmlns:p14="http://schemas.microsoft.com/office/powerpoint/2010/main" val="303709743"/>
      </p:ext>
    </p:extLst>
  </p:cSld>
  <p:clrMapOvr>
    <a:masterClrMapping/>
  </p:clrMapOvr>
</p:sld>
</file>

<file path=ppt/theme/theme1.xml><?xml version="1.0" encoding="utf-8"?>
<a:theme xmlns:a="http://schemas.openxmlformats.org/drawingml/2006/main" name="Facet">
  <a:themeElements>
    <a:clrScheme name="Orange Re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Flow</Template>
  <TotalTime>160</TotalTime>
  <Words>699</Words>
  <Application>Microsoft Office PowerPoint</Application>
  <PresentationFormat>On-screen Show (4:3)</PresentationFormat>
  <Paragraphs>72</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Comic Sans MS</vt:lpstr>
      <vt:lpstr>Trebuchet MS</vt:lpstr>
      <vt:lpstr>Wingdings 3</vt:lpstr>
      <vt:lpstr>Facet</vt:lpstr>
      <vt:lpstr>Welcome to Year One!</vt:lpstr>
      <vt:lpstr>Who are the teaching staff?</vt:lpstr>
      <vt:lpstr>The School Day</vt:lpstr>
      <vt:lpstr>Break Times</vt:lpstr>
      <vt:lpstr>Our themes for this year.</vt:lpstr>
      <vt:lpstr>Expectations</vt:lpstr>
      <vt:lpstr>P.E. kit.</vt:lpstr>
      <vt:lpstr>Reading and Reading Records.</vt:lpstr>
      <vt:lpstr>Homework</vt:lpstr>
      <vt:lpstr>Arriving and Leaving School</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v humphreys</dc:creator>
  <cp:lastModifiedBy>Mrs E. Hick</cp:lastModifiedBy>
  <cp:revision>26</cp:revision>
  <dcterms:created xsi:type="dcterms:W3CDTF">2015-09-11T12:38:44Z</dcterms:created>
  <dcterms:modified xsi:type="dcterms:W3CDTF">2019-07-11T11:16:33Z</dcterms:modified>
</cp:coreProperties>
</file>