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57" r:id="rId3"/>
    <p:sldId id="258" r:id="rId4"/>
    <p:sldId id="264" r:id="rId5"/>
    <p:sldId id="259" r:id="rId6"/>
    <p:sldId id="261" r:id="rId7"/>
    <p:sldId id="263" r:id="rId8"/>
    <p:sldId id="260"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1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499200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648231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175358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520113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89305-8D9D-4F31-8D53-8EAC577E0399}" type="datetimeFigureOut">
              <a:rPr lang="en-GB" smtClean="0"/>
              <a:t>18/06/2021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537334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89305-8D9D-4F31-8D53-8EAC577E0399}" type="datetimeFigureOut">
              <a:rPr lang="en-GB" smtClean="0"/>
              <a:t>18/06/2021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371406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89305-8D9D-4F31-8D53-8EAC577E0399}" type="datetimeFigureOut">
              <a:rPr lang="en-GB" smtClean="0"/>
              <a:t>18/06/2021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800386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234149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85720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589032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045371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8526450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78072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731257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31201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571234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AC89305-8D9D-4F31-8D53-8EAC577E0399}" type="datetimeFigureOut">
              <a:rPr lang="en-GB" smtClean="0"/>
              <a:t>18/06/2021</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74373F1-33CE-484F-8A8C-2E57B76ABC53}" type="slidenum">
              <a:rPr lang="en-GB" smtClean="0"/>
              <a:t>‹#›</a:t>
            </a:fld>
            <a:endParaRPr lang="en-GB"/>
          </a:p>
        </p:txBody>
      </p:sp>
    </p:spTree>
    <p:extLst>
      <p:ext uri="{BB962C8B-B14F-4D97-AF65-F5344CB8AC3E}">
        <p14:creationId xmlns:p14="http://schemas.microsoft.com/office/powerpoint/2010/main" val="3228133676"/>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404664"/>
            <a:ext cx="7491608" cy="5069160"/>
          </a:xfrm>
        </p:spPr>
        <p:txBody>
          <a:bodyPr>
            <a:noAutofit/>
          </a:bodyPr>
          <a:lstStyle/>
          <a:p>
            <a:pPr algn="ctr"/>
            <a:r>
              <a:rPr lang="en-GB" sz="8000" dirty="0" smtClean="0">
                <a:latin typeface="Calibri" panose="020F0502020204030204" pitchFamily="34" charset="0"/>
                <a:cs typeface="Calibri" panose="020F0502020204030204" pitchFamily="34" charset="0"/>
              </a:rPr>
              <a:t>Welcome </a:t>
            </a:r>
            <a:br>
              <a:rPr lang="en-GB" sz="8000" dirty="0" smtClean="0">
                <a:latin typeface="Calibri" panose="020F0502020204030204" pitchFamily="34" charset="0"/>
                <a:cs typeface="Calibri" panose="020F0502020204030204" pitchFamily="34" charset="0"/>
              </a:rPr>
            </a:br>
            <a:r>
              <a:rPr lang="en-GB" sz="8000" dirty="0" smtClean="0">
                <a:latin typeface="Calibri" panose="020F0502020204030204" pitchFamily="34" charset="0"/>
                <a:cs typeface="Calibri" panose="020F0502020204030204" pitchFamily="34" charset="0"/>
              </a:rPr>
              <a:t>to Year 3!</a:t>
            </a:r>
            <a:endParaRPr lang="en-GB" sz="8000"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lstStyle/>
          <a:p>
            <a:r>
              <a:rPr lang="en-GB" b="1" u="sng" dirty="0" smtClean="0">
                <a:solidFill>
                  <a:schemeClr val="accent2"/>
                </a:solidFill>
                <a:latin typeface="Calibri" panose="020F0502020204030204" pitchFamily="34" charset="0"/>
                <a:cs typeface="Calibri" panose="020F0502020204030204" pitchFamily="34" charset="0"/>
              </a:rPr>
              <a:t>Who are the teaching staff?</a:t>
            </a:r>
            <a:endParaRPr lang="en-GB" b="1" u="sng" dirty="0">
              <a:solidFill>
                <a:schemeClr val="accent2"/>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539552" y="1340768"/>
            <a:ext cx="6347714" cy="4896544"/>
          </a:xfrm>
        </p:spPr>
        <p:txBody>
          <a:bodyPr>
            <a:normAutofit fontScale="92500" lnSpcReduction="20000"/>
          </a:bodyPr>
          <a:lstStyle/>
          <a:p>
            <a:r>
              <a:rPr lang="en-GB" sz="1700" dirty="0" smtClean="0">
                <a:latin typeface="Calibri" panose="020F0502020204030204" pitchFamily="34" charset="0"/>
                <a:cs typeface="Calibri" panose="020F0502020204030204" pitchFamily="34" charset="0"/>
              </a:rPr>
              <a:t>The year 3 </a:t>
            </a:r>
            <a:r>
              <a:rPr lang="en-GB" sz="1700" dirty="0" smtClean="0">
                <a:latin typeface="Calibri" panose="020F0502020204030204" pitchFamily="34" charset="0"/>
                <a:cs typeface="Calibri" panose="020F0502020204030204" pitchFamily="34" charset="0"/>
              </a:rPr>
              <a:t>teaching staff are Mrs </a:t>
            </a:r>
            <a:r>
              <a:rPr lang="en-GB" sz="1700" dirty="0" err="1" smtClean="0">
                <a:latin typeface="Calibri" panose="020F0502020204030204" pitchFamily="34" charset="0"/>
                <a:cs typeface="Calibri" panose="020F0502020204030204" pitchFamily="34" charset="0"/>
              </a:rPr>
              <a:t>Holleran</a:t>
            </a:r>
            <a:r>
              <a:rPr lang="en-GB" sz="1700" dirty="0" smtClean="0">
                <a:latin typeface="Calibri" panose="020F0502020204030204" pitchFamily="34" charset="0"/>
                <a:cs typeface="Calibri" panose="020F0502020204030204" pitchFamily="34" charset="0"/>
              </a:rPr>
              <a:t>, Mr Charlton and the Teaching Assistants are Mrs </a:t>
            </a:r>
            <a:r>
              <a:rPr lang="en-GB" sz="1700" dirty="0" smtClean="0">
                <a:latin typeface="Calibri" panose="020F0502020204030204" pitchFamily="34" charset="0"/>
                <a:cs typeface="Calibri" panose="020F0502020204030204" pitchFamily="34" charset="0"/>
              </a:rPr>
              <a:t>Loughran </a:t>
            </a:r>
            <a:r>
              <a:rPr lang="en-GB" sz="1700" dirty="0" smtClean="0">
                <a:latin typeface="Calibri" panose="020F0502020204030204" pitchFamily="34" charset="0"/>
                <a:cs typeface="Calibri" panose="020F0502020204030204" pitchFamily="34" charset="0"/>
              </a:rPr>
              <a:t>and Mrs </a:t>
            </a:r>
            <a:r>
              <a:rPr lang="en-GB" sz="1700" dirty="0" err="1" smtClean="0">
                <a:latin typeface="Calibri" panose="020F0502020204030204" pitchFamily="34" charset="0"/>
                <a:cs typeface="Calibri" panose="020F0502020204030204" pitchFamily="34" charset="0"/>
              </a:rPr>
              <a:t>Newall</a:t>
            </a:r>
            <a:r>
              <a:rPr lang="en-GB" sz="1700" dirty="0" smtClean="0">
                <a:latin typeface="Calibri" panose="020F0502020204030204" pitchFamily="34" charset="0"/>
                <a:cs typeface="Calibri" panose="020F0502020204030204" pitchFamily="34" charset="0"/>
              </a:rPr>
              <a:t>. </a:t>
            </a:r>
            <a:endParaRPr lang="en-GB" sz="1700" dirty="0" smtClean="0">
              <a:latin typeface="Calibri" panose="020F0502020204030204" pitchFamily="34" charset="0"/>
              <a:cs typeface="Calibri" panose="020F0502020204030204" pitchFamily="34" charset="0"/>
            </a:endParaRPr>
          </a:p>
          <a:p>
            <a:endParaRPr lang="en-GB" sz="1700" dirty="0">
              <a:latin typeface="Calibri" panose="020F0502020204030204" pitchFamily="34" charset="0"/>
              <a:cs typeface="Calibri" panose="020F0502020204030204" pitchFamily="34" charset="0"/>
            </a:endParaRPr>
          </a:p>
          <a:p>
            <a:endParaRPr lang="en-GB" sz="1700" dirty="0" smtClean="0">
              <a:latin typeface="Calibri" panose="020F0502020204030204" pitchFamily="34" charset="0"/>
              <a:cs typeface="Calibri" panose="020F0502020204030204" pitchFamily="34" charset="0"/>
            </a:endParaRPr>
          </a:p>
          <a:p>
            <a:endParaRPr lang="en-GB" sz="1700" dirty="0">
              <a:latin typeface="Calibri" panose="020F0502020204030204" pitchFamily="34" charset="0"/>
              <a:cs typeface="Calibri" panose="020F0502020204030204" pitchFamily="34" charset="0"/>
            </a:endParaRPr>
          </a:p>
          <a:p>
            <a:endParaRPr lang="en-GB" sz="1700" dirty="0" smtClean="0">
              <a:latin typeface="Calibri" panose="020F0502020204030204" pitchFamily="34" charset="0"/>
              <a:cs typeface="Calibri" panose="020F0502020204030204" pitchFamily="34" charset="0"/>
            </a:endParaRPr>
          </a:p>
          <a:p>
            <a:endParaRPr lang="en-GB" sz="1700" dirty="0" smtClean="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On one afternoon each week, during the class teachers’ non-contact time, the children will be taught P.E. by Mr Parkinson.</a:t>
            </a:r>
          </a:p>
          <a:p>
            <a:endParaRPr lang="en-GB" sz="1700" dirty="0">
              <a:latin typeface="Calibri" panose="020F0502020204030204" pitchFamily="34" charset="0"/>
              <a:cs typeface="Calibri" panose="020F0502020204030204" pitchFamily="34" charset="0"/>
            </a:endParaRPr>
          </a:p>
          <a:p>
            <a:endParaRPr lang="en-GB" sz="1700" dirty="0" smtClean="0">
              <a:latin typeface="Calibri" panose="020F0502020204030204" pitchFamily="34" charset="0"/>
              <a:cs typeface="Calibri" panose="020F0502020204030204" pitchFamily="34" charset="0"/>
            </a:endParaRPr>
          </a:p>
          <a:p>
            <a:endParaRPr lang="en-GB" sz="1700" dirty="0">
              <a:latin typeface="Calibri" panose="020F0502020204030204" pitchFamily="34" charset="0"/>
              <a:cs typeface="Calibri" panose="020F0502020204030204" pitchFamily="34" charset="0"/>
            </a:endParaRPr>
          </a:p>
          <a:p>
            <a:endParaRPr lang="en-GB" sz="1700" dirty="0" smtClean="0">
              <a:latin typeface="Calibri" panose="020F0502020204030204" pitchFamily="34" charset="0"/>
              <a:cs typeface="Calibri" panose="020F0502020204030204" pitchFamily="34" charset="0"/>
            </a:endParaRPr>
          </a:p>
          <a:p>
            <a:endParaRPr lang="en-GB" sz="1700" dirty="0" smtClean="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Children in Year 3 will also receive specialist music tuition from MAPAS (Salford’s music service).</a:t>
            </a:r>
          </a:p>
          <a:p>
            <a:pPr marL="0" indent="0">
              <a:buNone/>
            </a:pPr>
            <a:endParaRPr lang="en-GB" dirty="0">
              <a:latin typeface="Comic Sans MS" panose="030F0702030302020204" pitchFamily="66" charset="0"/>
            </a:endParaRPr>
          </a:p>
        </p:txBody>
      </p:sp>
      <p:pic>
        <p:nvPicPr>
          <p:cNvPr id="5" name="Picture 4" descr="C:\Users\Emma.Hick\Pictures\Home learning\received_282107256326398 (3).jpe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3928" y="1898838"/>
            <a:ext cx="1059180" cy="1290320"/>
          </a:xfrm>
          <a:prstGeom prst="rect">
            <a:avLst/>
          </a:prstGeom>
          <a:noFill/>
          <a:ln>
            <a:noFill/>
          </a:ln>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3131840" y="4058677"/>
            <a:ext cx="946785" cy="1259840"/>
          </a:xfrm>
          <a:prstGeom prst="rect">
            <a:avLst/>
          </a:prstGeom>
        </p:spPr>
      </p:pic>
      <p:pic>
        <p:nvPicPr>
          <p:cNvPr id="9" name="Picture 8"/>
          <p:cNvPicPr>
            <a:picLocks noChangeAspect="1"/>
          </p:cNvPicPr>
          <p:nvPr/>
        </p:nvPicPr>
        <p:blipFill>
          <a:blip r:embed="rId4"/>
          <a:stretch>
            <a:fillRect/>
          </a:stretch>
        </p:blipFill>
        <p:spPr>
          <a:xfrm>
            <a:off x="1331640" y="1916832"/>
            <a:ext cx="926672" cy="1237595"/>
          </a:xfrm>
          <a:prstGeom prst="rect">
            <a:avLst/>
          </a:prstGeom>
        </p:spPr>
      </p:pic>
      <p:pic>
        <p:nvPicPr>
          <p:cNvPr id="10" name="Picture 9" descr="C:\Users\LoanUser\Downloads\20200930_195625 (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a:off x="2535078" y="2048740"/>
            <a:ext cx="1221338" cy="960946"/>
          </a:xfrm>
          <a:prstGeom prst="rect">
            <a:avLst/>
          </a:prstGeom>
          <a:noFill/>
          <a:ln>
            <a:noFill/>
          </a:ln>
        </p:spPr>
      </p:pic>
      <p:pic>
        <p:nvPicPr>
          <p:cNvPr id="11" name="Picture 10"/>
          <p:cNvPicPr>
            <a:picLocks noChangeAspect="1"/>
          </p:cNvPicPr>
          <p:nvPr/>
        </p:nvPicPr>
        <p:blipFill>
          <a:blip r:embed="rId6"/>
          <a:stretch>
            <a:fillRect/>
          </a:stretch>
        </p:blipFill>
        <p:spPr>
          <a:xfrm flipH="1">
            <a:off x="5242778" y="1898838"/>
            <a:ext cx="1109388" cy="1241044"/>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solidFill>
                  <a:schemeClr val="accent2"/>
                </a:solidFill>
                <a:latin typeface="Calibri" panose="020F0502020204030204" pitchFamily="34" charset="0"/>
                <a:cs typeface="Calibri" panose="020F0502020204030204" pitchFamily="34" charset="0"/>
              </a:rPr>
              <a:t>Our themes for this year.</a:t>
            </a:r>
            <a:endParaRPr lang="en-GB" b="1" u="sng" dirty="0">
              <a:solidFill>
                <a:schemeClr val="accent2"/>
              </a:solidFill>
              <a:latin typeface="Calibri" panose="020F0502020204030204" pitchFamily="34" charset="0"/>
              <a:cs typeface="Calibri" panose="020F050202020403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889630664"/>
              </p:ext>
            </p:extLst>
          </p:nvPr>
        </p:nvGraphicFramePr>
        <p:xfrm>
          <a:off x="467544" y="1628801"/>
          <a:ext cx="8278961" cy="4484288"/>
        </p:xfrm>
        <a:graphic>
          <a:graphicData uri="http://schemas.openxmlformats.org/drawingml/2006/table">
            <a:tbl>
              <a:tblPr firstRow="1" bandRow="1"/>
              <a:tblGrid>
                <a:gridCol w="864096"/>
                <a:gridCol w="1501321"/>
                <a:gridCol w="1182709"/>
                <a:gridCol w="1146131"/>
                <a:gridCol w="1219286"/>
                <a:gridCol w="1182709"/>
                <a:gridCol w="1182709"/>
              </a:tblGrid>
              <a:tr h="528846">
                <a:tc>
                  <a:txBody>
                    <a:bodyPr/>
                    <a:lstStyle>
                      <a:lvl1pPr marL="0" algn="l" defTabSz="457200" rtl="0" eaLnBrk="1" latinLnBrk="0" hangingPunct="1">
                        <a:defRPr sz="1800" b="1" kern="1200">
                          <a:solidFill>
                            <a:schemeClr val="lt1"/>
                          </a:solidFill>
                          <a:latin typeface="Trebuchet MS" panose="020B0603020202020204"/>
                          <a:ea typeface=""/>
                          <a:cs typeface=""/>
                        </a:defRPr>
                      </a:lvl1pPr>
                      <a:lvl2pPr marL="457200" algn="l" defTabSz="457200" rtl="0" eaLnBrk="1" latinLnBrk="0" hangingPunct="1">
                        <a:defRPr sz="1800" b="1" kern="1200">
                          <a:solidFill>
                            <a:schemeClr val="lt1"/>
                          </a:solidFill>
                          <a:latin typeface="Trebuchet MS" panose="020B0603020202020204"/>
                          <a:ea typeface=""/>
                          <a:cs typeface=""/>
                        </a:defRPr>
                      </a:lvl2pPr>
                      <a:lvl3pPr marL="914400" algn="l" defTabSz="457200" rtl="0" eaLnBrk="1" latinLnBrk="0" hangingPunct="1">
                        <a:defRPr sz="1800" b="1" kern="1200">
                          <a:solidFill>
                            <a:schemeClr val="lt1"/>
                          </a:solidFill>
                          <a:latin typeface="Trebuchet MS" panose="020B0603020202020204"/>
                          <a:ea typeface=""/>
                          <a:cs typeface=""/>
                        </a:defRPr>
                      </a:lvl3pPr>
                      <a:lvl4pPr marL="1371600" algn="l" defTabSz="457200" rtl="0" eaLnBrk="1" latinLnBrk="0" hangingPunct="1">
                        <a:defRPr sz="1800" b="1" kern="1200">
                          <a:solidFill>
                            <a:schemeClr val="lt1"/>
                          </a:solidFill>
                          <a:latin typeface="Trebuchet MS" panose="020B0603020202020204"/>
                          <a:ea typeface=""/>
                          <a:cs typeface=""/>
                        </a:defRPr>
                      </a:lvl4pPr>
                      <a:lvl5pPr marL="1828800" algn="l" defTabSz="457200" rtl="0" eaLnBrk="1" latinLnBrk="0" hangingPunct="1">
                        <a:defRPr sz="1800" b="1" kern="1200">
                          <a:solidFill>
                            <a:schemeClr val="lt1"/>
                          </a:solidFill>
                          <a:latin typeface="Trebuchet MS" panose="020B0603020202020204"/>
                          <a:ea typeface=""/>
                          <a:cs typeface=""/>
                        </a:defRPr>
                      </a:lvl5pPr>
                      <a:lvl6pPr marL="2286000" algn="l" defTabSz="457200" rtl="0" eaLnBrk="1" latinLnBrk="0" hangingPunct="1">
                        <a:defRPr sz="1800" b="1" kern="1200">
                          <a:solidFill>
                            <a:schemeClr val="lt1"/>
                          </a:solidFill>
                          <a:latin typeface="Trebuchet MS" panose="020B0603020202020204"/>
                          <a:ea typeface=""/>
                          <a:cs typeface=""/>
                        </a:defRPr>
                      </a:lvl6pPr>
                      <a:lvl7pPr marL="2743200" algn="l" defTabSz="457200" rtl="0" eaLnBrk="1" latinLnBrk="0" hangingPunct="1">
                        <a:defRPr sz="1800" b="1" kern="1200">
                          <a:solidFill>
                            <a:schemeClr val="lt1"/>
                          </a:solidFill>
                          <a:latin typeface="Trebuchet MS" panose="020B0603020202020204"/>
                          <a:ea typeface=""/>
                          <a:cs typeface=""/>
                        </a:defRPr>
                      </a:lvl7pPr>
                      <a:lvl8pPr marL="3200400" algn="l" defTabSz="457200" rtl="0" eaLnBrk="1" latinLnBrk="0" hangingPunct="1">
                        <a:defRPr sz="1800" b="1" kern="1200">
                          <a:solidFill>
                            <a:schemeClr val="lt1"/>
                          </a:solidFill>
                          <a:latin typeface="Trebuchet MS" panose="020B0603020202020204"/>
                          <a:ea typeface=""/>
                          <a:cs typeface=""/>
                        </a:defRPr>
                      </a:lvl8pPr>
                      <a:lvl9pPr marL="3657600" algn="l" defTabSz="457200" rtl="0" eaLnBrk="1" latinLnBrk="0" hangingPunct="1">
                        <a:defRPr sz="1800" b="1" kern="1200">
                          <a:solidFill>
                            <a:schemeClr val="lt1"/>
                          </a:solidFill>
                          <a:latin typeface="Trebuchet MS" panose="020B0603020202020204"/>
                          <a:ea typeface=""/>
                          <a:cs typeface=""/>
                        </a:defRPr>
                      </a:lvl9pPr>
                    </a:lstStyle>
                    <a:p>
                      <a:endParaRPr lang="en-GB"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00000"/>
                    </a:solidFill>
                  </a:tcPr>
                </a:tc>
                <a:tc>
                  <a:txBody>
                    <a:bodyPr/>
                    <a:lstStyle>
                      <a:lvl1pPr marL="0" algn="l" defTabSz="457200" rtl="0" eaLnBrk="1" latinLnBrk="0" hangingPunct="1">
                        <a:defRPr sz="1800" b="1" kern="1200">
                          <a:solidFill>
                            <a:schemeClr val="lt1"/>
                          </a:solidFill>
                          <a:latin typeface="Trebuchet MS" panose="020B0603020202020204"/>
                          <a:ea typeface=""/>
                          <a:cs typeface=""/>
                        </a:defRPr>
                      </a:lvl1pPr>
                      <a:lvl2pPr marL="457200" algn="l" defTabSz="457200" rtl="0" eaLnBrk="1" latinLnBrk="0" hangingPunct="1">
                        <a:defRPr sz="1800" b="1" kern="1200">
                          <a:solidFill>
                            <a:schemeClr val="lt1"/>
                          </a:solidFill>
                          <a:latin typeface="Trebuchet MS" panose="020B0603020202020204"/>
                          <a:ea typeface=""/>
                          <a:cs typeface=""/>
                        </a:defRPr>
                      </a:lvl2pPr>
                      <a:lvl3pPr marL="914400" algn="l" defTabSz="457200" rtl="0" eaLnBrk="1" latinLnBrk="0" hangingPunct="1">
                        <a:defRPr sz="1800" b="1" kern="1200">
                          <a:solidFill>
                            <a:schemeClr val="lt1"/>
                          </a:solidFill>
                          <a:latin typeface="Trebuchet MS" panose="020B0603020202020204"/>
                          <a:ea typeface=""/>
                          <a:cs typeface=""/>
                        </a:defRPr>
                      </a:lvl3pPr>
                      <a:lvl4pPr marL="1371600" algn="l" defTabSz="457200" rtl="0" eaLnBrk="1" latinLnBrk="0" hangingPunct="1">
                        <a:defRPr sz="1800" b="1" kern="1200">
                          <a:solidFill>
                            <a:schemeClr val="lt1"/>
                          </a:solidFill>
                          <a:latin typeface="Trebuchet MS" panose="020B0603020202020204"/>
                          <a:ea typeface=""/>
                          <a:cs typeface=""/>
                        </a:defRPr>
                      </a:lvl4pPr>
                      <a:lvl5pPr marL="1828800" algn="l" defTabSz="457200" rtl="0" eaLnBrk="1" latinLnBrk="0" hangingPunct="1">
                        <a:defRPr sz="1800" b="1" kern="1200">
                          <a:solidFill>
                            <a:schemeClr val="lt1"/>
                          </a:solidFill>
                          <a:latin typeface="Trebuchet MS" panose="020B0603020202020204"/>
                          <a:ea typeface=""/>
                          <a:cs typeface=""/>
                        </a:defRPr>
                      </a:lvl5pPr>
                      <a:lvl6pPr marL="2286000" algn="l" defTabSz="457200" rtl="0" eaLnBrk="1" latinLnBrk="0" hangingPunct="1">
                        <a:defRPr sz="1800" b="1" kern="1200">
                          <a:solidFill>
                            <a:schemeClr val="lt1"/>
                          </a:solidFill>
                          <a:latin typeface="Trebuchet MS" panose="020B0603020202020204"/>
                          <a:ea typeface=""/>
                          <a:cs typeface=""/>
                        </a:defRPr>
                      </a:lvl6pPr>
                      <a:lvl7pPr marL="2743200" algn="l" defTabSz="457200" rtl="0" eaLnBrk="1" latinLnBrk="0" hangingPunct="1">
                        <a:defRPr sz="1800" b="1" kern="1200">
                          <a:solidFill>
                            <a:schemeClr val="lt1"/>
                          </a:solidFill>
                          <a:latin typeface="Trebuchet MS" panose="020B0603020202020204"/>
                          <a:ea typeface=""/>
                          <a:cs typeface=""/>
                        </a:defRPr>
                      </a:lvl7pPr>
                      <a:lvl8pPr marL="3200400" algn="l" defTabSz="457200" rtl="0" eaLnBrk="1" latinLnBrk="0" hangingPunct="1">
                        <a:defRPr sz="1800" b="1" kern="1200">
                          <a:solidFill>
                            <a:schemeClr val="lt1"/>
                          </a:solidFill>
                          <a:latin typeface="Trebuchet MS" panose="020B0603020202020204"/>
                          <a:ea typeface=""/>
                          <a:cs typeface=""/>
                        </a:defRPr>
                      </a:lvl8pPr>
                      <a:lvl9pPr marL="3657600" algn="l" defTabSz="457200" rtl="0" eaLnBrk="1" latinLnBrk="0" hangingPunct="1">
                        <a:defRPr sz="1800" b="1" kern="1200">
                          <a:solidFill>
                            <a:schemeClr val="lt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Autumn</a:t>
                      </a:r>
                      <a:r>
                        <a:rPr lang="en-GB" sz="1000" baseline="0" dirty="0" smtClean="0">
                          <a:latin typeface="Calibri" panose="020F0502020204030204" pitchFamily="34" charset="0"/>
                          <a:cs typeface="Calibri" panose="020F0502020204030204" pitchFamily="34" charset="0"/>
                        </a:rPr>
                        <a:t> 1</a:t>
                      </a:r>
                    </a:p>
                    <a:p>
                      <a:pPr algn="ctr"/>
                      <a:r>
                        <a:rPr lang="en-GB" sz="1000" baseline="0" dirty="0" smtClean="0">
                          <a:latin typeface="Calibri" panose="020F0502020204030204" pitchFamily="34" charset="0"/>
                          <a:cs typeface="Calibri" panose="020F0502020204030204" pitchFamily="34" charset="0"/>
                        </a:rPr>
                        <a:t>Rock and Roll</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00000"/>
                    </a:solidFill>
                  </a:tcPr>
                </a:tc>
                <a:tc>
                  <a:txBody>
                    <a:bodyPr/>
                    <a:lstStyle>
                      <a:lvl1pPr marL="0" algn="l" defTabSz="457200" rtl="0" eaLnBrk="1" latinLnBrk="0" hangingPunct="1">
                        <a:defRPr sz="1800" b="1" kern="1200">
                          <a:solidFill>
                            <a:schemeClr val="lt1"/>
                          </a:solidFill>
                          <a:latin typeface="Trebuchet MS" panose="020B0603020202020204"/>
                          <a:ea typeface=""/>
                          <a:cs typeface=""/>
                        </a:defRPr>
                      </a:lvl1pPr>
                      <a:lvl2pPr marL="457200" algn="l" defTabSz="457200" rtl="0" eaLnBrk="1" latinLnBrk="0" hangingPunct="1">
                        <a:defRPr sz="1800" b="1" kern="1200">
                          <a:solidFill>
                            <a:schemeClr val="lt1"/>
                          </a:solidFill>
                          <a:latin typeface="Trebuchet MS" panose="020B0603020202020204"/>
                          <a:ea typeface=""/>
                          <a:cs typeface=""/>
                        </a:defRPr>
                      </a:lvl2pPr>
                      <a:lvl3pPr marL="914400" algn="l" defTabSz="457200" rtl="0" eaLnBrk="1" latinLnBrk="0" hangingPunct="1">
                        <a:defRPr sz="1800" b="1" kern="1200">
                          <a:solidFill>
                            <a:schemeClr val="lt1"/>
                          </a:solidFill>
                          <a:latin typeface="Trebuchet MS" panose="020B0603020202020204"/>
                          <a:ea typeface=""/>
                          <a:cs typeface=""/>
                        </a:defRPr>
                      </a:lvl3pPr>
                      <a:lvl4pPr marL="1371600" algn="l" defTabSz="457200" rtl="0" eaLnBrk="1" latinLnBrk="0" hangingPunct="1">
                        <a:defRPr sz="1800" b="1" kern="1200">
                          <a:solidFill>
                            <a:schemeClr val="lt1"/>
                          </a:solidFill>
                          <a:latin typeface="Trebuchet MS" panose="020B0603020202020204"/>
                          <a:ea typeface=""/>
                          <a:cs typeface=""/>
                        </a:defRPr>
                      </a:lvl4pPr>
                      <a:lvl5pPr marL="1828800" algn="l" defTabSz="457200" rtl="0" eaLnBrk="1" latinLnBrk="0" hangingPunct="1">
                        <a:defRPr sz="1800" b="1" kern="1200">
                          <a:solidFill>
                            <a:schemeClr val="lt1"/>
                          </a:solidFill>
                          <a:latin typeface="Trebuchet MS" panose="020B0603020202020204"/>
                          <a:ea typeface=""/>
                          <a:cs typeface=""/>
                        </a:defRPr>
                      </a:lvl5pPr>
                      <a:lvl6pPr marL="2286000" algn="l" defTabSz="457200" rtl="0" eaLnBrk="1" latinLnBrk="0" hangingPunct="1">
                        <a:defRPr sz="1800" b="1" kern="1200">
                          <a:solidFill>
                            <a:schemeClr val="lt1"/>
                          </a:solidFill>
                          <a:latin typeface="Trebuchet MS" panose="020B0603020202020204"/>
                          <a:ea typeface=""/>
                          <a:cs typeface=""/>
                        </a:defRPr>
                      </a:lvl6pPr>
                      <a:lvl7pPr marL="2743200" algn="l" defTabSz="457200" rtl="0" eaLnBrk="1" latinLnBrk="0" hangingPunct="1">
                        <a:defRPr sz="1800" b="1" kern="1200">
                          <a:solidFill>
                            <a:schemeClr val="lt1"/>
                          </a:solidFill>
                          <a:latin typeface="Trebuchet MS" panose="020B0603020202020204"/>
                          <a:ea typeface=""/>
                          <a:cs typeface=""/>
                        </a:defRPr>
                      </a:lvl7pPr>
                      <a:lvl8pPr marL="3200400" algn="l" defTabSz="457200" rtl="0" eaLnBrk="1" latinLnBrk="0" hangingPunct="1">
                        <a:defRPr sz="1800" b="1" kern="1200">
                          <a:solidFill>
                            <a:schemeClr val="lt1"/>
                          </a:solidFill>
                          <a:latin typeface="Trebuchet MS" panose="020B0603020202020204"/>
                          <a:ea typeface=""/>
                          <a:cs typeface=""/>
                        </a:defRPr>
                      </a:lvl8pPr>
                      <a:lvl9pPr marL="3657600" algn="l" defTabSz="457200" rtl="0" eaLnBrk="1" latinLnBrk="0" hangingPunct="1">
                        <a:defRPr sz="1800" b="1" kern="1200">
                          <a:solidFill>
                            <a:schemeClr val="lt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Autumn 2</a:t>
                      </a:r>
                    </a:p>
                    <a:p>
                      <a:pPr algn="ctr"/>
                      <a:r>
                        <a:rPr lang="en-GB" sz="1000" dirty="0" smtClean="0">
                          <a:latin typeface="Calibri" panose="020F0502020204030204" pitchFamily="34" charset="0"/>
                          <a:cs typeface="Calibri" panose="020F0502020204030204" pitchFamily="34" charset="0"/>
                        </a:rPr>
                        <a:t>The</a:t>
                      </a:r>
                      <a:r>
                        <a:rPr lang="en-GB" sz="1000" baseline="0" dirty="0" smtClean="0">
                          <a:latin typeface="Calibri" panose="020F0502020204030204" pitchFamily="34" charset="0"/>
                          <a:cs typeface="Calibri" panose="020F0502020204030204" pitchFamily="34" charset="0"/>
                        </a:rPr>
                        <a:t> Iron Man</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00000"/>
                    </a:solidFill>
                  </a:tcPr>
                </a:tc>
                <a:tc>
                  <a:txBody>
                    <a:bodyPr/>
                    <a:lstStyle>
                      <a:lvl1pPr marL="0" algn="l" defTabSz="457200" rtl="0" eaLnBrk="1" latinLnBrk="0" hangingPunct="1">
                        <a:defRPr sz="1800" b="1" kern="1200">
                          <a:solidFill>
                            <a:schemeClr val="lt1"/>
                          </a:solidFill>
                          <a:latin typeface="Trebuchet MS" panose="020B0603020202020204"/>
                          <a:ea typeface=""/>
                          <a:cs typeface=""/>
                        </a:defRPr>
                      </a:lvl1pPr>
                      <a:lvl2pPr marL="457200" algn="l" defTabSz="457200" rtl="0" eaLnBrk="1" latinLnBrk="0" hangingPunct="1">
                        <a:defRPr sz="1800" b="1" kern="1200">
                          <a:solidFill>
                            <a:schemeClr val="lt1"/>
                          </a:solidFill>
                          <a:latin typeface="Trebuchet MS" panose="020B0603020202020204"/>
                          <a:ea typeface=""/>
                          <a:cs typeface=""/>
                        </a:defRPr>
                      </a:lvl2pPr>
                      <a:lvl3pPr marL="914400" algn="l" defTabSz="457200" rtl="0" eaLnBrk="1" latinLnBrk="0" hangingPunct="1">
                        <a:defRPr sz="1800" b="1" kern="1200">
                          <a:solidFill>
                            <a:schemeClr val="lt1"/>
                          </a:solidFill>
                          <a:latin typeface="Trebuchet MS" panose="020B0603020202020204"/>
                          <a:ea typeface=""/>
                          <a:cs typeface=""/>
                        </a:defRPr>
                      </a:lvl3pPr>
                      <a:lvl4pPr marL="1371600" algn="l" defTabSz="457200" rtl="0" eaLnBrk="1" latinLnBrk="0" hangingPunct="1">
                        <a:defRPr sz="1800" b="1" kern="1200">
                          <a:solidFill>
                            <a:schemeClr val="lt1"/>
                          </a:solidFill>
                          <a:latin typeface="Trebuchet MS" panose="020B0603020202020204"/>
                          <a:ea typeface=""/>
                          <a:cs typeface=""/>
                        </a:defRPr>
                      </a:lvl4pPr>
                      <a:lvl5pPr marL="1828800" algn="l" defTabSz="457200" rtl="0" eaLnBrk="1" latinLnBrk="0" hangingPunct="1">
                        <a:defRPr sz="1800" b="1" kern="1200">
                          <a:solidFill>
                            <a:schemeClr val="lt1"/>
                          </a:solidFill>
                          <a:latin typeface="Trebuchet MS" panose="020B0603020202020204"/>
                          <a:ea typeface=""/>
                          <a:cs typeface=""/>
                        </a:defRPr>
                      </a:lvl5pPr>
                      <a:lvl6pPr marL="2286000" algn="l" defTabSz="457200" rtl="0" eaLnBrk="1" latinLnBrk="0" hangingPunct="1">
                        <a:defRPr sz="1800" b="1" kern="1200">
                          <a:solidFill>
                            <a:schemeClr val="lt1"/>
                          </a:solidFill>
                          <a:latin typeface="Trebuchet MS" panose="020B0603020202020204"/>
                          <a:ea typeface=""/>
                          <a:cs typeface=""/>
                        </a:defRPr>
                      </a:lvl6pPr>
                      <a:lvl7pPr marL="2743200" algn="l" defTabSz="457200" rtl="0" eaLnBrk="1" latinLnBrk="0" hangingPunct="1">
                        <a:defRPr sz="1800" b="1" kern="1200">
                          <a:solidFill>
                            <a:schemeClr val="lt1"/>
                          </a:solidFill>
                          <a:latin typeface="Trebuchet MS" panose="020B0603020202020204"/>
                          <a:ea typeface=""/>
                          <a:cs typeface=""/>
                        </a:defRPr>
                      </a:lvl7pPr>
                      <a:lvl8pPr marL="3200400" algn="l" defTabSz="457200" rtl="0" eaLnBrk="1" latinLnBrk="0" hangingPunct="1">
                        <a:defRPr sz="1800" b="1" kern="1200">
                          <a:solidFill>
                            <a:schemeClr val="lt1"/>
                          </a:solidFill>
                          <a:latin typeface="Trebuchet MS" panose="020B0603020202020204"/>
                          <a:ea typeface=""/>
                          <a:cs typeface=""/>
                        </a:defRPr>
                      </a:lvl8pPr>
                      <a:lvl9pPr marL="3657600" algn="l" defTabSz="457200" rtl="0" eaLnBrk="1" latinLnBrk="0" hangingPunct="1">
                        <a:defRPr sz="1800" b="1" kern="1200">
                          <a:solidFill>
                            <a:schemeClr val="lt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Spring 1</a:t>
                      </a:r>
                    </a:p>
                    <a:p>
                      <a:pPr algn="ctr"/>
                      <a:r>
                        <a:rPr lang="en-GB" sz="1000" dirty="0" smtClean="0">
                          <a:latin typeface="Calibri" panose="020F0502020204030204" pitchFamily="34" charset="0"/>
                          <a:cs typeface="Calibri" panose="020F0502020204030204" pitchFamily="34" charset="0"/>
                        </a:rPr>
                        <a:t>Light</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00000"/>
                    </a:solidFill>
                  </a:tcPr>
                </a:tc>
                <a:tc>
                  <a:txBody>
                    <a:bodyPr/>
                    <a:lstStyle>
                      <a:lvl1pPr marL="0" algn="l" defTabSz="457200" rtl="0" eaLnBrk="1" latinLnBrk="0" hangingPunct="1">
                        <a:defRPr sz="1800" b="1" kern="1200">
                          <a:solidFill>
                            <a:schemeClr val="lt1"/>
                          </a:solidFill>
                          <a:latin typeface="Trebuchet MS" panose="020B0603020202020204"/>
                          <a:ea typeface=""/>
                          <a:cs typeface=""/>
                        </a:defRPr>
                      </a:lvl1pPr>
                      <a:lvl2pPr marL="457200" algn="l" defTabSz="457200" rtl="0" eaLnBrk="1" latinLnBrk="0" hangingPunct="1">
                        <a:defRPr sz="1800" b="1" kern="1200">
                          <a:solidFill>
                            <a:schemeClr val="lt1"/>
                          </a:solidFill>
                          <a:latin typeface="Trebuchet MS" panose="020B0603020202020204"/>
                          <a:ea typeface=""/>
                          <a:cs typeface=""/>
                        </a:defRPr>
                      </a:lvl2pPr>
                      <a:lvl3pPr marL="914400" algn="l" defTabSz="457200" rtl="0" eaLnBrk="1" latinLnBrk="0" hangingPunct="1">
                        <a:defRPr sz="1800" b="1" kern="1200">
                          <a:solidFill>
                            <a:schemeClr val="lt1"/>
                          </a:solidFill>
                          <a:latin typeface="Trebuchet MS" panose="020B0603020202020204"/>
                          <a:ea typeface=""/>
                          <a:cs typeface=""/>
                        </a:defRPr>
                      </a:lvl3pPr>
                      <a:lvl4pPr marL="1371600" algn="l" defTabSz="457200" rtl="0" eaLnBrk="1" latinLnBrk="0" hangingPunct="1">
                        <a:defRPr sz="1800" b="1" kern="1200">
                          <a:solidFill>
                            <a:schemeClr val="lt1"/>
                          </a:solidFill>
                          <a:latin typeface="Trebuchet MS" panose="020B0603020202020204"/>
                          <a:ea typeface=""/>
                          <a:cs typeface=""/>
                        </a:defRPr>
                      </a:lvl4pPr>
                      <a:lvl5pPr marL="1828800" algn="l" defTabSz="457200" rtl="0" eaLnBrk="1" latinLnBrk="0" hangingPunct="1">
                        <a:defRPr sz="1800" b="1" kern="1200">
                          <a:solidFill>
                            <a:schemeClr val="lt1"/>
                          </a:solidFill>
                          <a:latin typeface="Trebuchet MS" panose="020B0603020202020204"/>
                          <a:ea typeface=""/>
                          <a:cs typeface=""/>
                        </a:defRPr>
                      </a:lvl5pPr>
                      <a:lvl6pPr marL="2286000" algn="l" defTabSz="457200" rtl="0" eaLnBrk="1" latinLnBrk="0" hangingPunct="1">
                        <a:defRPr sz="1800" b="1" kern="1200">
                          <a:solidFill>
                            <a:schemeClr val="lt1"/>
                          </a:solidFill>
                          <a:latin typeface="Trebuchet MS" panose="020B0603020202020204"/>
                          <a:ea typeface=""/>
                          <a:cs typeface=""/>
                        </a:defRPr>
                      </a:lvl6pPr>
                      <a:lvl7pPr marL="2743200" algn="l" defTabSz="457200" rtl="0" eaLnBrk="1" latinLnBrk="0" hangingPunct="1">
                        <a:defRPr sz="1800" b="1" kern="1200">
                          <a:solidFill>
                            <a:schemeClr val="lt1"/>
                          </a:solidFill>
                          <a:latin typeface="Trebuchet MS" panose="020B0603020202020204"/>
                          <a:ea typeface=""/>
                          <a:cs typeface=""/>
                        </a:defRPr>
                      </a:lvl7pPr>
                      <a:lvl8pPr marL="3200400" algn="l" defTabSz="457200" rtl="0" eaLnBrk="1" latinLnBrk="0" hangingPunct="1">
                        <a:defRPr sz="1800" b="1" kern="1200">
                          <a:solidFill>
                            <a:schemeClr val="lt1"/>
                          </a:solidFill>
                          <a:latin typeface="Trebuchet MS" panose="020B0603020202020204"/>
                          <a:ea typeface=""/>
                          <a:cs typeface=""/>
                        </a:defRPr>
                      </a:lvl8pPr>
                      <a:lvl9pPr marL="3657600" algn="l" defTabSz="457200" rtl="0" eaLnBrk="1" latinLnBrk="0" hangingPunct="1">
                        <a:defRPr sz="1800" b="1" kern="1200">
                          <a:solidFill>
                            <a:schemeClr val="lt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Spring 2</a:t>
                      </a:r>
                    </a:p>
                    <a:p>
                      <a:pPr algn="ctr"/>
                      <a:r>
                        <a:rPr lang="en-GB" sz="1000" dirty="0" smtClean="0">
                          <a:latin typeface="Calibri" panose="020F0502020204030204" pitchFamily="34" charset="0"/>
                          <a:cs typeface="Calibri" panose="020F0502020204030204" pitchFamily="34" charset="0"/>
                        </a:rPr>
                        <a:t>What The Romans</a:t>
                      </a:r>
                      <a:r>
                        <a:rPr lang="en-GB" sz="1000" baseline="0" dirty="0" smtClean="0">
                          <a:latin typeface="Calibri" panose="020F0502020204030204" pitchFamily="34" charset="0"/>
                          <a:cs typeface="Calibri" panose="020F0502020204030204" pitchFamily="34" charset="0"/>
                        </a:rPr>
                        <a:t> Did For Us</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00000"/>
                    </a:solidFill>
                  </a:tcPr>
                </a:tc>
                <a:tc>
                  <a:txBody>
                    <a:bodyPr/>
                    <a:lstStyle>
                      <a:lvl1pPr marL="0" algn="l" defTabSz="457200" rtl="0" eaLnBrk="1" latinLnBrk="0" hangingPunct="1">
                        <a:defRPr sz="1800" b="1" kern="1200">
                          <a:solidFill>
                            <a:schemeClr val="lt1"/>
                          </a:solidFill>
                          <a:latin typeface="Trebuchet MS" panose="020B0603020202020204"/>
                          <a:ea typeface=""/>
                          <a:cs typeface=""/>
                        </a:defRPr>
                      </a:lvl1pPr>
                      <a:lvl2pPr marL="457200" algn="l" defTabSz="457200" rtl="0" eaLnBrk="1" latinLnBrk="0" hangingPunct="1">
                        <a:defRPr sz="1800" b="1" kern="1200">
                          <a:solidFill>
                            <a:schemeClr val="lt1"/>
                          </a:solidFill>
                          <a:latin typeface="Trebuchet MS" panose="020B0603020202020204"/>
                          <a:ea typeface=""/>
                          <a:cs typeface=""/>
                        </a:defRPr>
                      </a:lvl2pPr>
                      <a:lvl3pPr marL="914400" algn="l" defTabSz="457200" rtl="0" eaLnBrk="1" latinLnBrk="0" hangingPunct="1">
                        <a:defRPr sz="1800" b="1" kern="1200">
                          <a:solidFill>
                            <a:schemeClr val="lt1"/>
                          </a:solidFill>
                          <a:latin typeface="Trebuchet MS" panose="020B0603020202020204"/>
                          <a:ea typeface=""/>
                          <a:cs typeface=""/>
                        </a:defRPr>
                      </a:lvl3pPr>
                      <a:lvl4pPr marL="1371600" algn="l" defTabSz="457200" rtl="0" eaLnBrk="1" latinLnBrk="0" hangingPunct="1">
                        <a:defRPr sz="1800" b="1" kern="1200">
                          <a:solidFill>
                            <a:schemeClr val="lt1"/>
                          </a:solidFill>
                          <a:latin typeface="Trebuchet MS" panose="020B0603020202020204"/>
                          <a:ea typeface=""/>
                          <a:cs typeface=""/>
                        </a:defRPr>
                      </a:lvl4pPr>
                      <a:lvl5pPr marL="1828800" algn="l" defTabSz="457200" rtl="0" eaLnBrk="1" latinLnBrk="0" hangingPunct="1">
                        <a:defRPr sz="1800" b="1" kern="1200">
                          <a:solidFill>
                            <a:schemeClr val="lt1"/>
                          </a:solidFill>
                          <a:latin typeface="Trebuchet MS" panose="020B0603020202020204"/>
                          <a:ea typeface=""/>
                          <a:cs typeface=""/>
                        </a:defRPr>
                      </a:lvl5pPr>
                      <a:lvl6pPr marL="2286000" algn="l" defTabSz="457200" rtl="0" eaLnBrk="1" latinLnBrk="0" hangingPunct="1">
                        <a:defRPr sz="1800" b="1" kern="1200">
                          <a:solidFill>
                            <a:schemeClr val="lt1"/>
                          </a:solidFill>
                          <a:latin typeface="Trebuchet MS" panose="020B0603020202020204"/>
                          <a:ea typeface=""/>
                          <a:cs typeface=""/>
                        </a:defRPr>
                      </a:lvl6pPr>
                      <a:lvl7pPr marL="2743200" algn="l" defTabSz="457200" rtl="0" eaLnBrk="1" latinLnBrk="0" hangingPunct="1">
                        <a:defRPr sz="1800" b="1" kern="1200">
                          <a:solidFill>
                            <a:schemeClr val="lt1"/>
                          </a:solidFill>
                          <a:latin typeface="Trebuchet MS" panose="020B0603020202020204"/>
                          <a:ea typeface=""/>
                          <a:cs typeface=""/>
                        </a:defRPr>
                      </a:lvl7pPr>
                      <a:lvl8pPr marL="3200400" algn="l" defTabSz="457200" rtl="0" eaLnBrk="1" latinLnBrk="0" hangingPunct="1">
                        <a:defRPr sz="1800" b="1" kern="1200">
                          <a:solidFill>
                            <a:schemeClr val="lt1"/>
                          </a:solidFill>
                          <a:latin typeface="Trebuchet MS" panose="020B0603020202020204"/>
                          <a:ea typeface=""/>
                          <a:cs typeface=""/>
                        </a:defRPr>
                      </a:lvl8pPr>
                      <a:lvl9pPr marL="3657600" algn="l" defTabSz="457200" rtl="0" eaLnBrk="1" latinLnBrk="0" hangingPunct="1">
                        <a:defRPr sz="1800" b="1" kern="1200">
                          <a:solidFill>
                            <a:schemeClr val="lt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Summer 1</a:t>
                      </a:r>
                    </a:p>
                    <a:p>
                      <a:pPr algn="ctr"/>
                      <a:r>
                        <a:rPr lang="en-GB" sz="1000" dirty="0" smtClean="0">
                          <a:latin typeface="Calibri" panose="020F0502020204030204" pitchFamily="34" charset="0"/>
                          <a:cs typeface="Calibri" panose="020F0502020204030204" pitchFamily="34" charset="0"/>
                        </a:rPr>
                        <a:t>How</a:t>
                      </a:r>
                      <a:r>
                        <a:rPr lang="en-GB" sz="1000" baseline="0" dirty="0" smtClean="0">
                          <a:latin typeface="Calibri" panose="020F0502020204030204" pitchFamily="34" charset="0"/>
                          <a:cs typeface="Calibri" panose="020F0502020204030204" pitchFamily="34" charset="0"/>
                        </a:rPr>
                        <a:t> Does Your Garden Grow</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00000"/>
                    </a:solidFill>
                  </a:tcPr>
                </a:tc>
                <a:tc>
                  <a:txBody>
                    <a:bodyPr/>
                    <a:lstStyle>
                      <a:lvl1pPr marL="0" algn="l" defTabSz="457200" rtl="0" eaLnBrk="1" latinLnBrk="0" hangingPunct="1">
                        <a:defRPr sz="1800" b="1" kern="1200">
                          <a:solidFill>
                            <a:schemeClr val="lt1"/>
                          </a:solidFill>
                          <a:latin typeface="Trebuchet MS" panose="020B0603020202020204"/>
                          <a:ea typeface=""/>
                          <a:cs typeface=""/>
                        </a:defRPr>
                      </a:lvl1pPr>
                      <a:lvl2pPr marL="457200" algn="l" defTabSz="457200" rtl="0" eaLnBrk="1" latinLnBrk="0" hangingPunct="1">
                        <a:defRPr sz="1800" b="1" kern="1200">
                          <a:solidFill>
                            <a:schemeClr val="lt1"/>
                          </a:solidFill>
                          <a:latin typeface="Trebuchet MS" panose="020B0603020202020204"/>
                          <a:ea typeface=""/>
                          <a:cs typeface=""/>
                        </a:defRPr>
                      </a:lvl2pPr>
                      <a:lvl3pPr marL="914400" algn="l" defTabSz="457200" rtl="0" eaLnBrk="1" latinLnBrk="0" hangingPunct="1">
                        <a:defRPr sz="1800" b="1" kern="1200">
                          <a:solidFill>
                            <a:schemeClr val="lt1"/>
                          </a:solidFill>
                          <a:latin typeface="Trebuchet MS" panose="020B0603020202020204"/>
                          <a:ea typeface=""/>
                          <a:cs typeface=""/>
                        </a:defRPr>
                      </a:lvl3pPr>
                      <a:lvl4pPr marL="1371600" algn="l" defTabSz="457200" rtl="0" eaLnBrk="1" latinLnBrk="0" hangingPunct="1">
                        <a:defRPr sz="1800" b="1" kern="1200">
                          <a:solidFill>
                            <a:schemeClr val="lt1"/>
                          </a:solidFill>
                          <a:latin typeface="Trebuchet MS" panose="020B0603020202020204"/>
                          <a:ea typeface=""/>
                          <a:cs typeface=""/>
                        </a:defRPr>
                      </a:lvl4pPr>
                      <a:lvl5pPr marL="1828800" algn="l" defTabSz="457200" rtl="0" eaLnBrk="1" latinLnBrk="0" hangingPunct="1">
                        <a:defRPr sz="1800" b="1" kern="1200">
                          <a:solidFill>
                            <a:schemeClr val="lt1"/>
                          </a:solidFill>
                          <a:latin typeface="Trebuchet MS" panose="020B0603020202020204"/>
                          <a:ea typeface=""/>
                          <a:cs typeface=""/>
                        </a:defRPr>
                      </a:lvl5pPr>
                      <a:lvl6pPr marL="2286000" algn="l" defTabSz="457200" rtl="0" eaLnBrk="1" latinLnBrk="0" hangingPunct="1">
                        <a:defRPr sz="1800" b="1" kern="1200">
                          <a:solidFill>
                            <a:schemeClr val="lt1"/>
                          </a:solidFill>
                          <a:latin typeface="Trebuchet MS" panose="020B0603020202020204"/>
                          <a:ea typeface=""/>
                          <a:cs typeface=""/>
                        </a:defRPr>
                      </a:lvl6pPr>
                      <a:lvl7pPr marL="2743200" algn="l" defTabSz="457200" rtl="0" eaLnBrk="1" latinLnBrk="0" hangingPunct="1">
                        <a:defRPr sz="1800" b="1" kern="1200">
                          <a:solidFill>
                            <a:schemeClr val="lt1"/>
                          </a:solidFill>
                          <a:latin typeface="Trebuchet MS" panose="020B0603020202020204"/>
                          <a:ea typeface=""/>
                          <a:cs typeface=""/>
                        </a:defRPr>
                      </a:lvl7pPr>
                      <a:lvl8pPr marL="3200400" algn="l" defTabSz="457200" rtl="0" eaLnBrk="1" latinLnBrk="0" hangingPunct="1">
                        <a:defRPr sz="1800" b="1" kern="1200">
                          <a:solidFill>
                            <a:schemeClr val="lt1"/>
                          </a:solidFill>
                          <a:latin typeface="Trebuchet MS" panose="020B0603020202020204"/>
                          <a:ea typeface=""/>
                          <a:cs typeface=""/>
                        </a:defRPr>
                      </a:lvl8pPr>
                      <a:lvl9pPr marL="3657600" algn="l" defTabSz="457200" rtl="0" eaLnBrk="1" latinLnBrk="0" hangingPunct="1">
                        <a:defRPr sz="1800" b="1" kern="1200">
                          <a:solidFill>
                            <a:schemeClr val="lt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Summer 2</a:t>
                      </a:r>
                    </a:p>
                    <a:p>
                      <a:pPr algn="ctr"/>
                      <a:r>
                        <a:rPr lang="en-GB" sz="1000" dirty="0" smtClean="0">
                          <a:latin typeface="Calibri" panose="020F0502020204030204" pitchFamily="34" charset="0"/>
                          <a:cs typeface="Calibri" panose="020F0502020204030204" pitchFamily="34" charset="0"/>
                        </a:rPr>
                        <a:t>There’s No Place Like Home</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C00000"/>
                    </a:solidFill>
                  </a:tcPr>
                </a:tc>
              </a:tr>
              <a:tr h="696716">
                <a:tc>
                  <a:txBody>
                    <a:bodyPr/>
                    <a:lstStyle/>
                    <a:p>
                      <a:pPr algn="ctr"/>
                      <a:r>
                        <a:rPr lang="en-GB" sz="1000" dirty="0" smtClean="0">
                          <a:latin typeface="Calibri" panose="020F0502020204030204" pitchFamily="34" charset="0"/>
                          <a:cs typeface="Calibri" panose="020F0502020204030204" pitchFamily="34" charset="0"/>
                        </a:rPr>
                        <a:t>Maths</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endParaRPr lang="en-GB" dirty="0"/>
                    </a:p>
                  </a:txBody>
                  <a:tcP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ctr"/>
                      <a:endParaRPr lang="en-GB" sz="1200" dirty="0"/>
                    </a:p>
                  </a:txBody>
                  <a:tcP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ctr"/>
                      <a:endParaRPr lang="en-GB" sz="1200" dirty="0"/>
                    </a:p>
                  </a:txBody>
                  <a:tcP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ctr"/>
                      <a:endParaRPr lang="en-GB" sz="1200" dirty="0"/>
                    </a:p>
                  </a:txBody>
                  <a:tcP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ctr"/>
                      <a:endParaRPr lang="en-GB" sz="1200" dirty="0"/>
                    </a:p>
                  </a:txBody>
                  <a:tcP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ctr"/>
                      <a:endParaRPr lang="en-GB" sz="1200" dirty="0"/>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r>
              <a:tr h="970147">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English</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40000"/>
                      </a:srgbClr>
                    </a:solidFill>
                  </a:tcPr>
                </a:tc>
                <a:tc>
                  <a:txBody>
                    <a:bodyPr/>
                    <a:lstStyle/>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Cave Baby</a:t>
                      </a:r>
                    </a:p>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How </a:t>
                      </a: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to Wash a Woolly Mammoth.(non-fiction)</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The </a:t>
                      </a: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Iron Man </a:t>
                      </a: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p>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Frank </a:t>
                      </a: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 Stan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Poetry </a:t>
                      </a: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and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Play script</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The Tunnel</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 Street Through Time (non-fiction</a:t>
                      </a: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the </a:t>
                      </a: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Rules of </a:t>
                      </a: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Summer </a:t>
                      </a:r>
                    </a:p>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Jack </a:t>
                      </a: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and The Baked Bean Stalk. </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p>
                      <a:pPr algn="l">
                        <a:lnSpc>
                          <a:spcPct val="107000"/>
                        </a:lnSpc>
                        <a:spcAft>
                          <a:spcPts val="0"/>
                        </a:spcAft>
                      </a:pP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The </a:t>
                      </a:r>
                      <a:r>
                        <a:rPr lang="en-GB" sz="1000" b="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Tin </a:t>
                      </a:r>
                      <a:r>
                        <a:rPr lang="en-GB" sz="1000" b="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forest</a:t>
                      </a:r>
                      <a:endParaRPr lang="en-GB" sz="11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r>
              <a:tr h="696716">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Science</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p>
                      <a:pPr algn="l">
                        <a:lnSpc>
                          <a:spcPct val="107000"/>
                        </a:lnSpc>
                        <a:spcAft>
                          <a:spcPts val="0"/>
                        </a:spcAft>
                      </a:pP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Rocks</a:t>
                      </a:r>
                      <a:endPar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p>
                      <a:pPr algn="l">
                        <a:lnSpc>
                          <a:spcPct val="107000"/>
                        </a:lnSpc>
                        <a:spcAft>
                          <a:spcPts val="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Forces </a:t>
                      </a:r>
                    </a:p>
                    <a:p>
                      <a:pPr algn="l">
                        <a:lnSpc>
                          <a:spcPct val="107000"/>
                        </a:lnSpc>
                        <a:spcAft>
                          <a:spcPts val="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20000"/>
                      </a:srgbClr>
                    </a:solidFill>
                  </a:tcPr>
                </a:tc>
                <a:tc>
                  <a:txBody>
                    <a:bodyPr/>
                    <a:lstStyle/>
                    <a:p>
                      <a:pPr algn="l">
                        <a:lnSpc>
                          <a:spcPct val="107000"/>
                        </a:lnSpc>
                        <a:spcAft>
                          <a:spcPts val="0"/>
                        </a:spcAft>
                      </a:pP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Light</a:t>
                      </a:r>
                      <a:endPar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20000"/>
                      </a:srgbClr>
                    </a:solidFill>
                  </a:tcPr>
                </a:tc>
                <a:tc>
                  <a:txBody>
                    <a:bodyPr/>
                    <a:lstStyle/>
                    <a:p>
                      <a:pPr algn="l">
                        <a:lnSpc>
                          <a:spcPct val="107000"/>
                        </a:lnSpc>
                        <a:spcAft>
                          <a:spcPts val="0"/>
                        </a:spcAft>
                      </a:pP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Plants</a:t>
                      </a:r>
                      <a:endPar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p>
                      <a:pPr algn="l">
                        <a:lnSpc>
                          <a:spcPct val="107000"/>
                        </a:lnSpc>
                        <a:spcAft>
                          <a:spcPts val="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Plants</a:t>
                      </a:r>
                    </a:p>
                    <a:p>
                      <a:pPr algn="l">
                        <a:lnSpc>
                          <a:spcPct val="107000"/>
                        </a:lnSpc>
                        <a:spcAft>
                          <a:spcPts val="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p>
                      <a:pPr marL="71755" marR="71755" indent="-71755" algn="l">
                        <a:lnSpc>
                          <a:spcPct val="107000"/>
                        </a:lnSpc>
                        <a:spcAft>
                          <a:spcPts val="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Animals including humans</a:t>
                      </a:r>
                    </a:p>
                    <a:p>
                      <a:pPr algn="l">
                        <a:lnSpc>
                          <a:spcPct val="107000"/>
                        </a:lnSpc>
                        <a:spcAft>
                          <a:spcPts val="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r>
              <a:tr h="696716">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History &amp; Geography</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4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b="0" i="0" kern="1200" dirty="0" smtClean="0">
                          <a:solidFill>
                            <a:schemeClr val="tx1"/>
                          </a:solidFill>
                          <a:effectLst/>
                          <a:latin typeface="Calibri" panose="020F0502020204030204" pitchFamily="34" charset="0"/>
                          <a:ea typeface=""/>
                          <a:cs typeface="Calibri" panose="020F0502020204030204" pitchFamily="34" charset="0"/>
                        </a:rPr>
                        <a:t>History: Ancient Britain – Stone age to Iron age</a:t>
                      </a:r>
                      <a:endParaRPr lang="en-GB" sz="1000" b="0" i="0" dirty="0">
                        <a:solidFill>
                          <a:schemeClr val="tx1"/>
                        </a:solidFill>
                        <a:latin typeface="Calibri" panose="020F0502020204030204" pitchFamily="34" charset="0"/>
                        <a:cs typeface="Calibri" panose="020F0502020204030204" pitchFamily="34" charset="0"/>
                      </a:endParaRP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40000"/>
                      </a:srgbClr>
                    </a:solidFill>
                  </a:tcPr>
                </a:tc>
                <a:tc>
                  <a:txBody>
                    <a:bodyPr/>
                    <a:lstStyle/>
                    <a:p>
                      <a:pPr algn="ctr">
                        <a:lnSpc>
                          <a:spcPct val="107000"/>
                        </a:lnSpc>
                        <a:spcAft>
                          <a:spcPts val="800"/>
                        </a:spcAft>
                      </a:pP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Geography:</a:t>
                      </a:r>
                      <a:r>
                        <a:rPr lang="en-GB" sz="1000" b="0" i="0" baseline="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Human </a:t>
                      </a: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physical geography</a:t>
                      </a:r>
                    </a:p>
                  </a:txBody>
                  <a:tcPr marL="114300" marR="114300" marT="0" marB="0">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40000"/>
                      </a:srgbClr>
                    </a:solidFill>
                  </a:tcPr>
                </a:tc>
                <a:tc>
                  <a:txBody>
                    <a:bodyPr/>
                    <a:lstStyle/>
                    <a:p>
                      <a:pPr algn="ctr">
                        <a:lnSpc>
                          <a:spcPct val="115000"/>
                        </a:lnSpc>
                        <a:spcAft>
                          <a:spcPts val="1000"/>
                        </a:spcAft>
                      </a:pP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History:</a:t>
                      </a:r>
                      <a:r>
                        <a:rPr lang="en-GB" sz="1000" b="0" i="0" baseline="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Roman </a:t>
                      </a: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Britain</a:t>
                      </a:r>
                    </a:p>
                  </a:txBody>
                  <a:tcPr marL="114300" marR="114300" marT="0" marB="0">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History:</a:t>
                      </a:r>
                      <a:r>
                        <a:rPr lang="en-GB" sz="1000" b="0" i="0" baseline="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r>
                        <a:rPr lang="en-GB" sz="1000" b="0" i="0"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Roman Britain</a:t>
                      </a:r>
                    </a:p>
                    <a:p>
                      <a:pPr algn="ctr"/>
                      <a:endParaRPr lang="en-GB" sz="1000" b="0" i="0" dirty="0">
                        <a:solidFill>
                          <a:schemeClr val="tx1"/>
                        </a:solidFill>
                        <a:latin typeface="Calibri" panose="020F0502020204030204" pitchFamily="34" charset="0"/>
                        <a:cs typeface="Calibri" panose="020F0502020204030204" pitchFamily="34" charset="0"/>
                      </a:endParaRP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4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b="0" i="0" dirty="0" smtClean="0">
                          <a:solidFill>
                            <a:schemeClr val="tx1"/>
                          </a:solidFill>
                          <a:latin typeface="Calibri" panose="020F0502020204030204" pitchFamily="34" charset="0"/>
                          <a:cs typeface="Calibri" panose="020F0502020204030204" pitchFamily="34" charset="0"/>
                        </a:rPr>
                        <a:t>Geography:</a:t>
                      </a:r>
                      <a:r>
                        <a:rPr lang="en-GB" sz="1000" b="0" i="0" baseline="0" dirty="0" smtClean="0">
                          <a:solidFill>
                            <a:schemeClr val="tx1"/>
                          </a:solidFill>
                          <a:latin typeface="Calibri" panose="020F0502020204030204" pitchFamily="34" charset="0"/>
                          <a:cs typeface="Calibri" panose="020F0502020204030204" pitchFamily="34" charset="0"/>
                        </a:rPr>
                        <a:t> Fieldwork study of the local area</a:t>
                      </a:r>
                      <a:endParaRPr lang="en-GB" sz="1000" b="0" i="0" dirty="0">
                        <a:solidFill>
                          <a:schemeClr val="tx1"/>
                        </a:solidFill>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4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b="0" i="0" dirty="0" smtClean="0">
                          <a:solidFill>
                            <a:schemeClr val="tx1"/>
                          </a:solidFill>
                          <a:latin typeface="Calibri" panose="020F0502020204030204" pitchFamily="34" charset="0"/>
                          <a:cs typeface="Calibri" panose="020F0502020204030204" pitchFamily="34" charset="0"/>
                        </a:rPr>
                        <a:t>Local Study</a:t>
                      </a:r>
                    </a:p>
                    <a:p>
                      <a:pPr algn="ctr"/>
                      <a:r>
                        <a:rPr lang="en-GB" sz="1000" b="0" i="0" dirty="0" smtClean="0">
                          <a:solidFill>
                            <a:schemeClr val="tx1"/>
                          </a:solidFill>
                          <a:latin typeface="Calibri" panose="020F0502020204030204" pitchFamily="34" charset="0"/>
                          <a:cs typeface="Calibri" panose="020F0502020204030204" pitchFamily="34" charset="0"/>
                        </a:rPr>
                        <a:t>History and Geography</a:t>
                      </a:r>
                      <a:endParaRPr lang="en-GB" sz="1000" b="0" i="0" dirty="0">
                        <a:solidFill>
                          <a:schemeClr val="tx1"/>
                        </a:solidFill>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C00000">
                        <a:tint val="40000"/>
                      </a:srgbClr>
                    </a:solidFill>
                  </a:tcPr>
                </a:tc>
              </a:tr>
              <a:tr h="875353">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dirty="0" smtClean="0">
                          <a:latin typeface="Calibri" panose="020F0502020204030204" pitchFamily="34" charset="0"/>
                          <a:cs typeface="Calibri" panose="020F0502020204030204" pitchFamily="34" charset="0"/>
                        </a:rPr>
                        <a:t>The Arts</a:t>
                      </a:r>
                      <a:endParaRPr lang="en-GB" sz="1000" dirty="0">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b="0" i="0" dirty="0" smtClean="0">
                          <a:solidFill>
                            <a:schemeClr val="tx1"/>
                          </a:solidFill>
                          <a:latin typeface="Calibri" panose="020F0502020204030204" pitchFamily="34" charset="0"/>
                          <a:cs typeface="Calibri" panose="020F0502020204030204" pitchFamily="34" charset="0"/>
                        </a:rPr>
                        <a:t>MAPAS </a:t>
                      </a:r>
                    </a:p>
                    <a:p>
                      <a:pPr algn="ctr"/>
                      <a:r>
                        <a:rPr lang="en-GB" sz="1000" b="0" i="0" dirty="0" smtClean="0">
                          <a:solidFill>
                            <a:schemeClr val="tx1"/>
                          </a:solidFill>
                          <a:latin typeface="Calibri" panose="020F0502020204030204" pitchFamily="34" charset="0"/>
                          <a:cs typeface="Calibri" panose="020F0502020204030204" pitchFamily="34" charset="0"/>
                        </a:rPr>
                        <a:t>Music</a:t>
                      </a:r>
                      <a:endParaRPr lang="en-GB" sz="1000" b="0" i="0" dirty="0">
                        <a:solidFill>
                          <a:schemeClr val="tx1"/>
                        </a:solidFill>
                        <a:latin typeface="Calibri" panose="020F0502020204030204" pitchFamily="34" charset="0"/>
                        <a:cs typeface="Calibri" panose="020F0502020204030204" pitchFamily="34" charset="0"/>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b="0" i="0" dirty="0" smtClean="0">
                          <a:solidFill>
                            <a:schemeClr val="tx1"/>
                          </a:solidFill>
                          <a:latin typeface="Calibri" panose="020F0502020204030204" pitchFamily="34" charset="0"/>
                          <a:cs typeface="Calibri" panose="020F0502020204030204" pitchFamily="34" charset="0"/>
                        </a:rPr>
                        <a:t>MAPAS </a:t>
                      </a:r>
                    </a:p>
                    <a:p>
                      <a:pPr algn="ctr"/>
                      <a:r>
                        <a:rPr lang="en-GB" sz="1000" b="0" i="0" dirty="0" smtClean="0">
                          <a:solidFill>
                            <a:schemeClr val="tx1"/>
                          </a:solidFill>
                          <a:latin typeface="Calibri" panose="020F0502020204030204" pitchFamily="34" charset="0"/>
                          <a:cs typeface="Calibri" panose="020F0502020204030204" pitchFamily="34" charset="0"/>
                        </a:rPr>
                        <a:t>Music</a:t>
                      </a:r>
                    </a:p>
                    <a:p>
                      <a:pPr algn="ctr"/>
                      <a:endParaRPr lang="en-GB" sz="1000" b="0" i="0" dirty="0">
                        <a:solidFill>
                          <a:schemeClr val="tx1"/>
                        </a:solidFill>
                        <a:latin typeface="Calibri" panose="020F0502020204030204" pitchFamily="34" charset="0"/>
                        <a:cs typeface="Calibri" panose="020F0502020204030204" pitchFamily="34" charset="0"/>
                      </a:endParaRP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p>
                      <a:pPr algn="ctr">
                        <a:lnSpc>
                          <a:spcPct val="115000"/>
                        </a:lnSpc>
                        <a:spcAft>
                          <a:spcPts val="100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Cut, make and combine Mosaics - clay</a:t>
                      </a:r>
                    </a:p>
                  </a:txBody>
                  <a:tcPr marL="114300" marR="114300" marT="0" marB="0">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b="0" i="0" dirty="0" smtClean="0">
                          <a:solidFill>
                            <a:schemeClr val="tx1"/>
                          </a:solidFill>
                          <a:latin typeface="Calibri" panose="020F0502020204030204" pitchFamily="34" charset="0"/>
                          <a:cs typeface="Calibri" panose="020F0502020204030204" pitchFamily="34" charset="0"/>
                        </a:rPr>
                        <a:t>MAPAS </a:t>
                      </a:r>
                    </a:p>
                    <a:p>
                      <a:pPr algn="ctr"/>
                      <a:r>
                        <a:rPr lang="en-GB" sz="1000" b="0" i="0" dirty="0" smtClean="0">
                          <a:solidFill>
                            <a:schemeClr val="tx1"/>
                          </a:solidFill>
                          <a:latin typeface="Calibri" panose="020F0502020204030204" pitchFamily="34" charset="0"/>
                          <a:cs typeface="Calibri" panose="020F0502020204030204" pitchFamily="34" charset="0"/>
                        </a:rPr>
                        <a:t>Music</a:t>
                      </a:r>
                    </a:p>
                    <a:p>
                      <a:pPr algn="ctr"/>
                      <a:endParaRPr lang="en-GB" sz="1000" b="0" i="0" dirty="0">
                        <a:solidFill>
                          <a:schemeClr val="tx1"/>
                        </a:solidFill>
                        <a:latin typeface="Calibri" panose="020F0502020204030204" pitchFamily="34" charset="0"/>
                        <a:cs typeface="Calibri" panose="020F0502020204030204" pitchFamily="34" charset="0"/>
                      </a:endParaRPr>
                    </a:p>
                  </a:txBody>
                  <a:tcP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lvl1pPr marL="0" algn="l" defTabSz="457200" rtl="0" eaLnBrk="1" latinLnBrk="0" hangingPunct="1">
                        <a:defRPr sz="1800" kern="1200">
                          <a:solidFill>
                            <a:schemeClr val="dk1"/>
                          </a:solidFill>
                          <a:latin typeface="Trebuchet MS" panose="020B0603020202020204"/>
                          <a:ea typeface=""/>
                          <a:cs typeface=""/>
                        </a:defRPr>
                      </a:lvl1pPr>
                      <a:lvl2pPr marL="457200" algn="l" defTabSz="457200" rtl="0" eaLnBrk="1" latinLnBrk="0" hangingPunct="1">
                        <a:defRPr sz="1800" kern="1200">
                          <a:solidFill>
                            <a:schemeClr val="dk1"/>
                          </a:solidFill>
                          <a:latin typeface="Trebuchet MS" panose="020B0603020202020204"/>
                          <a:ea typeface=""/>
                          <a:cs typeface=""/>
                        </a:defRPr>
                      </a:lvl2pPr>
                      <a:lvl3pPr marL="914400" algn="l" defTabSz="457200" rtl="0" eaLnBrk="1" latinLnBrk="0" hangingPunct="1">
                        <a:defRPr sz="1800" kern="1200">
                          <a:solidFill>
                            <a:schemeClr val="dk1"/>
                          </a:solidFill>
                          <a:latin typeface="Trebuchet MS" panose="020B0603020202020204"/>
                          <a:ea typeface=""/>
                          <a:cs typeface=""/>
                        </a:defRPr>
                      </a:lvl3pPr>
                      <a:lvl4pPr marL="1371600" algn="l" defTabSz="457200" rtl="0" eaLnBrk="1" latinLnBrk="0" hangingPunct="1">
                        <a:defRPr sz="1800" kern="1200">
                          <a:solidFill>
                            <a:schemeClr val="dk1"/>
                          </a:solidFill>
                          <a:latin typeface="Trebuchet MS" panose="020B0603020202020204"/>
                          <a:ea typeface=""/>
                          <a:cs typeface=""/>
                        </a:defRPr>
                      </a:lvl4pPr>
                      <a:lvl5pPr marL="1828800" algn="l" defTabSz="457200" rtl="0" eaLnBrk="1" latinLnBrk="0" hangingPunct="1">
                        <a:defRPr sz="1800" kern="1200">
                          <a:solidFill>
                            <a:schemeClr val="dk1"/>
                          </a:solidFill>
                          <a:latin typeface="Trebuchet MS" panose="020B0603020202020204"/>
                          <a:ea typeface=""/>
                          <a:cs typeface=""/>
                        </a:defRPr>
                      </a:lvl5pPr>
                      <a:lvl6pPr marL="2286000" algn="l" defTabSz="457200" rtl="0" eaLnBrk="1" latinLnBrk="0" hangingPunct="1">
                        <a:defRPr sz="1800" kern="1200">
                          <a:solidFill>
                            <a:schemeClr val="dk1"/>
                          </a:solidFill>
                          <a:latin typeface="Trebuchet MS" panose="020B0603020202020204"/>
                          <a:ea typeface=""/>
                          <a:cs typeface=""/>
                        </a:defRPr>
                      </a:lvl6pPr>
                      <a:lvl7pPr marL="2743200" algn="l" defTabSz="457200" rtl="0" eaLnBrk="1" latinLnBrk="0" hangingPunct="1">
                        <a:defRPr sz="1800" kern="1200">
                          <a:solidFill>
                            <a:schemeClr val="dk1"/>
                          </a:solidFill>
                          <a:latin typeface="Trebuchet MS" panose="020B0603020202020204"/>
                          <a:ea typeface=""/>
                          <a:cs typeface=""/>
                        </a:defRPr>
                      </a:lvl7pPr>
                      <a:lvl8pPr marL="3200400" algn="l" defTabSz="457200" rtl="0" eaLnBrk="1" latinLnBrk="0" hangingPunct="1">
                        <a:defRPr sz="1800" kern="1200">
                          <a:solidFill>
                            <a:schemeClr val="dk1"/>
                          </a:solidFill>
                          <a:latin typeface="Trebuchet MS" panose="020B0603020202020204"/>
                          <a:ea typeface=""/>
                          <a:cs typeface=""/>
                        </a:defRPr>
                      </a:lvl8pPr>
                      <a:lvl9pPr marL="3657600" algn="l" defTabSz="457200" rtl="0" eaLnBrk="1" latinLnBrk="0" hangingPunct="1">
                        <a:defRPr sz="1800" kern="1200">
                          <a:solidFill>
                            <a:schemeClr val="dk1"/>
                          </a:solidFill>
                          <a:latin typeface="Trebuchet MS" panose="020B0603020202020204"/>
                          <a:ea typeface=""/>
                          <a:cs typeface=""/>
                        </a:defRPr>
                      </a:lvl9pPr>
                    </a:lstStyle>
                    <a:p>
                      <a:pPr algn="ctr"/>
                      <a:r>
                        <a:rPr lang="en-GB" sz="1000" b="0" i="0" dirty="0" smtClean="0">
                          <a:solidFill>
                            <a:schemeClr val="tx1"/>
                          </a:solidFill>
                          <a:latin typeface="Calibri" panose="020F0502020204030204" pitchFamily="34" charset="0"/>
                          <a:cs typeface="Calibri" panose="020F0502020204030204" pitchFamily="34" charset="0"/>
                        </a:rPr>
                        <a:t>Design</a:t>
                      </a:r>
                      <a:r>
                        <a:rPr lang="en-GB" sz="1000" b="0" i="0" baseline="0" dirty="0" smtClean="0">
                          <a:solidFill>
                            <a:schemeClr val="tx1"/>
                          </a:solidFill>
                          <a:latin typeface="Calibri" panose="020F0502020204030204" pitchFamily="34" charset="0"/>
                          <a:cs typeface="Calibri" panose="020F0502020204030204" pitchFamily="34" charset="0"/>
                        </a:rPr>
                        <a:t> Technology</a:t>
                      </a:r>
                    </a:p>
                    <a:p>
                      <a:pPr algn="ctr"/>
                      <a:r>
                        <a:rPr lang="en-GB" sz="1000" b="0" i="0" baseline="0" dirty="0" smtClean="0">
                          <a:solidFill>
                            <a:schemeClr val="tx1"/>
                          </a:solidFill>
                          <a:latin typeface="Calibri" panose="020F0502020204030204" pitchFamily="34" charset="0"/>
                          <a:cs typeface="Calibri" panose="020F0502020204030204" pitchFamily="34" charset="0"/>
                        </a:rPr>
                        <a:t>Food</a:t>
                      </a:r>
                      <a:endParaRPr lang="en-GB" sz="1000" b="0" i="0" dirty="0">
                        <a:solidFill>
                          <a:schemeClr val="tx1"/>
                        </a:solidFill>
                        <a:latin typeface="Calibri" panose="020F0502020204030204" pitchFamily="34" charset="0"/>
                        <a:cs typeface="Calibri" panose="020F0502020204030204" pitchFamily="34" charset="0"/>
                      </a:endParaRPr>
                    </a:p>
                  </a:txBody>
                  <a:tcP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c>
                  <a:txBody>
                    <a:bodyPr/>
                    <a:lstStyle/>
                    <a:p>
                      <a:pPr algn="ctr">
                        <a:lnSpc>
                          <a:spcPct val="115000"/>
                        </a:lnSpc>
                        <a:spcAft>
                          <a:spcPts val="1000"/>
                        </a:spcAft>
                      </a:pPr>
                      <a:r>
                        <a:rPr lang="en-GB" sz="10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Drawing and painting landscapes?</a:t>
                      </a:r>
                    </a:p>
                  </a:txBody>
                  <a:tcPr marL="114300" marR="114300" marT="0" marB="0">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C00000">
                        <a:tint val="20000"/>
                      </a:srgbClr>
                    </a:solidFill>
                  </a:tcPr>
                </a:tc>
              </a:tr>
            </a:tbl>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803176"/>
          </a:xfrm>
        </p:spPr>
        <p:txBody>
          <a:bodyPr/>
          <a:lstStyle/>
          <a:p>
            <a:r>
              <a:rPr lang="en-GB" dirty="0"/>
              <a:t>Arriving and Leaving School</a:t>
            </a:r>
          </a:p>
        </p:txBody>
      </p:sp>
      <p:sp>
        <p:nvSpPr>
          <p:cNvPr id="3" name="Content Placeholder 2"/>
          <p:cNvSpPr>
            <a:spLocks noGrp="1"/>
          </p:cNvSpPr>
          <p:nvPr>
            <p:ph idx="1"/>
          </p:nvPr>
        </p:nvSpPr>
        <p:spPr>
          <a:xfrm>
            <a:off x="609599" y="1484784"/>
            <a:ext cx="6347714" cy="4556579"/>
          </a:xfrm>
        </p:spPr>
        <p:txBody>
          <a:bodyPr>
            <a:normAutofit/>
          </a:bodyPr>
          <a:lstStyle/>
          <a:p>
            <a:r>
              <a:rPr lang="en-GB" sz="1700" dirty="0">
                <a:latin typeface="Calibri" panose="020F0502020204030204" pitchFamily="34" charset="0"/>
                <a:cs typeface="Calibri" panose="020F0502020204030204" pitchFamily="34" charset="0"/>
              </a:rPr>
              <a:t>Registration opens at 8.50am and closes at 9.10am. </a:t>
            </a:r>
          </a:p>
          <a:p>
            <a:r>
              <a:rPr lang="en-GB" sz="1700" dirty="0">
                <a:latin typeface="Calibri" panose="020F0502020204030204" pitchFamily="34" charset="0"/>
                <a:cs typeface="Calibri" panose="020F0502020204030204" pitchFamily="34" charset="0"/>
              </a:rPr>
              <a:t>Children </a:t>
            </a:r>
            <a:r>
              <a:rPr lang="en-GB" sz="1700" dirty="0" smtClean="0">
                <a:latin typeface="Calibri" panose="020F0502020204030204" pitchFamily="34" charset="0"/>
                <a:cs typeface="Calibri" panose="020F0502020204030204" pitchFamily="34" charset="0"/>
              </a:rPr>
              <a:t>in Maple One and Maple Two should </a:t>
            </a:r>
            <a:r>
              <a:rPr lang="en-GB" sz="1700" b="1" dirty="0">
                <a:latin typeface="Calibri" panose="020F0502020204030204" pitchFamily="34" charset="0"/>
                <a:cs typeface="Calibri" panose="020F0502020204030204" pitchFamily="34" charset="0"/>
              </a:rPr>
              <a:t>enter</a:t>
            </a:r>
            <a:r>
              <a:rPr lang="en-GB" sz="1700" dirty="0">
                <a:latin typeface="Calibri" panose="020F0502020204030204" pitchFamily="34" charset="0"/>
                <a:cs typeface="Calibri" panose="020F0502020204030204" pitchFamily="34" charset="0"/>
              </a:rPr>
              <a:t> and leave school through </a:t>
            </a:r>
            <a:r>
              <a:rPr lang="en-GB" sz="1700" dirty="0" smtClean="0">
                <a:latin typeface="Calibri" panose="020F0502020204030204" pitchFamily="34" charset="0"/>
                <a:cs typeface="Calibri" panose="020F0502020204030204" pitchFamily="34" charset="0"/>
              </a:rPr>
              <a:t>designated doors which will be signposted on the playground</a:t>
            </a:r>
          </a:p>
          <a:p>
            <a:r>
              <a:rPr lang="en-GB" sz="1700" dirty="0" smtClean="0">
                <a:latin typeface="Calibri" panose="020F0502020204030204" pitchFamily="34" charset="0"/>
                <a:cs typeface="Calibri" panose="020F0502020204030204" pitchFamily="34" charset="0"/>
              </a:rPr>
              <a:t>School </a:t>
            </a:r>
            <a:r>
              <a:rPr lang="en-GB" sz="1700" dirty="0">
                <a:latin typeface="Calibri" panose="020F0502020204030204" pitchFamily="34" charset="0"/>
                <a:cs typeface="Calibri" panose="020F0502020204030204" pitchFamily="34" charset="0"/>
              </a:rPr>
              <a:t>finishes at 3.15pm and </a:t>
            </a:r>
            <a:r>
              <a:rPr lang="en-GB" sz="1700" dirty="0" smtClean="0">
                <a:latin typeface="Calibri" panose="020F0502020204030204" pitchFamily="34" charset="0"/>
                <a:cs typeface="Calibri" panose="020F0502020204030204" pitchFamily="34" charset="0"/>
              </a:rPr>
              <a:t>Maple class </a:t>
            </a:r>
            <a:r>
              <a:rPr lang="en-GB" sz="1700" dirty="0">
                <a:latin typeface="Calibri" panose="020F0502020204030204" pitchFamily="34" charset="0"/>
                <a:cs typeface="Calibri" panose="020F0502020204030204" pitchFamily="34" charset="0"/>
              </a:rPr>
              <a:t>children should be collected from </a:t>
            </a:r>
            <a:r>
              <a:rPr lang="en-GB" sz="1700" dirty="0" smtClean="0">
                <a:latin typeface="Calibri" panose="020F0502020204030204" pitchFamily="34" charset="0"/>
                <a:cs typeface="Calibri" panose="020F0502020204030204" pitchFamily="34" charset="0"/>
              </a:rPr>
              <a:t>the playground</a:t>
            </a:r>
            <a:endParaRPr lang="en-GB" sz="1700" dirty="0">
              <a:latin typeface="Calibri" panose="020F0502020204030204" pitchFamily="34" charset="0"/>
              <a:cs typeface="Calibri" panose="020F0502020204030204" pitchFamily="34" charset="0"/>
            </a:endParaRPr>
          </a:p>
          <a:p>
            <a:r>
              <a:rPr lang="en-GB" sz="1700" dirty="0">
                <a:latin typeface="Calibri" panose="020F0502020204030204" pitchFamily="34" charset="0"/>
                <a:cs typeface="Calibri" panose="020F0502020204030204" pitchFamily="34" charset="0"/>
              </a:rPr>
              <a:t>Any changes to home time collection arrangements must be notified by an adult to school staff and not via the child.</a:t>
            </a:r>
          </a:p>
          <a:p>
            <a:pPr marL="0" indent="0">
              <a:buNone/>
            </a:pPr>
            <a:r>
              <a:rPr lang="en-GB" sz="1700" dirty="0" smtClean="0">
                <a:latin typeface="Calibri" panose="020F0502020204030204" pitchFamily="34" charset="0"/>
                <a:cs typeface="Calibri" panose="020F0502020204030204" pitchFamily="34" charset="0"/>
              </a:rPr>
              <a:t>. </a:t>
            </a:r>
            <a:endParaRPr lang="en-GB" sz="1700"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433119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u="sng" dirty="0" smtClean="0">
                <a:latin typeface="Calibri" panose="020F0502020204030204" pitchFamily="34" charset="0"/>
                <a:cs typeface="Calibri" panose="020F0502020204030204" pitchFamily="34" charset="0"/>
              </a:rPr>
              <a:t>P.E. – days, kit and other uniform</a:t>
            </a:r>
            <a:r>
              <a:rPr lang="en-GB" b="1" u="sng" dirty="0" smtClean="0"/>
              <a:t>.</a:t>
            </a:r>
          </a:p>
        </p:txBody>
      </p:sp>
      <p:sp>
        <p:nvSpPr>
          <p:cNvPr id="3" name="Content Placeholder 2"/>
          <p:cNvSpPr>
            <a:spLocks noGrp="1"/>
          </p:cNvSpPr>
          <p:nvPr>
            <p:ph idx="1"/>
          </p:nvPr>
        </p:nvSpPr>
        <p:spPr>
          <a:xfrm>
            <a:off x="457200" y="1844824"/>
            <a:ext cx="8229600" cy="3672408"/>
          </a:xfrm>
        </p:spPr>
        <p:txBody>
          <a:bodyPr>
            <a:normAutofit/>
          </a:bodyPr>
          <a:lstStyle/>
          <a:p>
            <a:pPr marL="0" indent="0">
              <a:buNone/>
            </a:pPr>
            <a:endParaRPr lang="en-GB" sz="2400" dirty="0" smtClean="0">
              <a:latin typeface="Comic Sans MS" panose="030F0702030302020204" pitchFamily="66" charset="0"/>
            </a:endParaRPr>
          </a:p>
          <a:p>
            <a:r>
              <a:rPr lang="en-GB" sz="1700" dirty="0" smtClean="0">
                <a:latin typeface="Calibri" panose="020F0502020204030204" pitchFamily="34" charset="0"/>
                <a:cs typeface="Calibri" panose="020F0502020204030204" pitchFamily="34" charset="0"/>
              </a:rPr>
              <a:t>The children should have the following kit: white t-shirt, black shorts and plimsolls. In addition, we would like the children to have tracksuit bottoms in winter. Ideally these would be plain blue or black bottoms. </a:t>
            </a:r>
          </a:p>
          <a:p>
            <a:r>
              <a:rPr lang="en-GB" sz="1700" dirty="0" smtClean="0">
                <a:latin typeface="Calibri" panose="020F0502020204030204" pitchFamily="34" charset="0"/>
                <a:cs typeface="Calibri" panose="020F0502020204030204" pitchFamily="34" charset="0"/>
              </a:rPr>
              <a:t>Earrings – children should not wear earrings for P.E. Therefore, unless they are able to remove them themselves, they should not wear them  on P.E. Days.</a:t>
            </a:r>
          </a:p>
          <a:p>
            <a:r>
              <a:rPr lang="en-GB" sz="1700" dirty="0" smtClean="0">
                <a:latin typeface="Calibri" panose="020F0502020204030204" pitchFamily="34" charset="0"/>
                <a:cs typeface="Calibri" panose="020F0502020204030204" pitchFamily="34" charset="0"/>
              </a:rPr>
              <a:t>Children with hair longer than shoulder length should tie their hair back (this applies to boys as well as girls)</a:t>
            </a:r>
          </a:p>
          <a:p>
            <a:r>
              <a:rPr lang="en-GB" sz="1700" dirty="0" smtClean="0">
                <a:latin typeface="Calibri" panose="020F0502020204030204" pitchFamily="34" charset="0"/>
                <a:cs typeface="Calibri" panose="020F0502020204030204" pitchFamily="34" charset="0"/>
              </a:rPr>
              <a:t>A reminder - hair accessories should be small, girls socks should be white or grey, and boys socks should be grey or black.</a:t>
            </a:r>
          </a:p>
          <a:p>
            <a:pPr marL="0" indent="0">
              <a:buNone/>
            </a:pPr>
            <a:endParaRPr lang="en-GB" sz="2400" dirty="0" smtClean="0">
              <a:latin typeface="Comic Sans MS" panose="030F0702030302020204" pitchFamily="66" charset="0"/>
            </a:endParaRPr>
          </a:p>
          <a:p>
            <a:endParaRPr lang="en-GB" sz="2400" dirty="0" smtClean="0"/>
          </a:p>
          <a:p>
            <a:endParaRPr lang="en-GB" sz="2400" dirty="0" smtClean="0"/>
          </a:p>
          <a:p>
            <a:endParaRPr lang="en-GB" sz="2400" dirty="0" smtClean="0"/>
          </a:p>
          <a:p>
            <a:endParaRPr lang="en-GB" sz="2400" dirty="0" smtClean="0"/>
          </a:p>
          <a:p>
            <a:endParaRPr lang="en-GB" sz="24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443136"/>
          </a:xfrm>
        </p:spPr>
        <p:txBody>
          <a:bodyPr>
            <a:noAutofit/>
          </a:bodyPr>
          <a:lstStyle/>
          <a:p>
            <a:r>
              <a:rPr lang="en-GB" b="1" u="sng" dirty="0" smtClean="0">
                <a:solidFill>
                  <a:schemeClr val="accent1">
                    <a:lumMod val="60000"/>
                    <a:lumOff val="40000"/>
                  </a:schemeClr>
                </a:solidFill>
                <a:latin typeface="Calibri" panose="020F0502020204030204" pitchFamily="34" charset="0"/>
                <a:cs typeface="Calibri" panose="020F0502020204030204" pitchFamily="34" charset="0"/>
              </a:rPr>
              <a:t>Reading </a:t>
            </a:r>
            <a:r>
              <a:rPr lang="en-GB" b="1" u="sng" dirty="0" smtClean="0">
                <a:solidFill>
                  <a:schemeClr val="accent1">
                    <a:lumMod val="60000"/>
                    <a:lumOff val="40000"/>
                  </a:schemeClr>
                </a:solidFill>
                <a:latin typeface="Calibri" panose="020F0502020204030204" pitchFamily="34" charset="0"/>
                <a:cs typeface="Calibri" panose="020F0502020204030204" pitchFamily="34" charset="0"/>
              </a:rPr>
              <a:t>and School Planners.</a:t>
            </a:r>
            <a:endParaRPr lang="en-GB" b="1" u="sng" dirty="0" smtClean="0">
              <a:solidFill>
                <a:schemeClr val="accent1">
                  <a:lumMod val="60000"/>
                  <a:lumOff val="40000"/>
                </a:schemeClr>
              </a:solidFill>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467544" y="1340768"/>
            <a:ext cx="6347714" cy="3888432"/>
          </a:xfrm>
        </p:spPr>
        <p:txBody>
          <a:bodyPr>
            <a:noAutofit/>
          </a:bodyPr>
          <a:lstStyle/>
          <a:p>
            <a:r>
              <a:rPr lang="en-GB" sz="1700" dirty="0" smtClean="0">
                <a:latin typeface="Calibri" panose="020F0502020204030204" pitchFamily="34" charset="0"/>
                <a:cs typeface="Calibri" panose="020F0502020204030204" pitchFamily="34" charset="0"/>
              </a:rPr>
              <a:t>The children will normally have a group/ guided reading session each week with a member of the teaching staff</a:t>
            </a:r>
          </a:p>
          <a:p>
            <a:r>
              <a:rPr lang="en-GB" sz="1700" dirty="0" smtClean="0">
                <a:latin typeface="Calibri" panose="020F0502020204030204" pitchFamily="34" charset="0"/>
                <a:cs typeface="Calibri" panose="020F0502020204030204" pitchFamily="34" charset="0"/>
              </a:rPr>
              <a:t>Individual readers are heard when possible by a member of staff or school helper but the timetable is very busy and sometimes this cannot be guaranteed, so daily reading at home is essential.</a:t>
            </a:r>
          </a:p>
          <a:p>
            <a:r>
              <a:rPr lang="en-GB" sz="1700" dirty="0" smtClean="0">
                <a:latin typeface="Calibri" panose="020F0502020204030204" pitchFamily="34" charset="0"/>
                <a:cs typeface="Calibri" panose="020F0502020204030204" pitchFamily="34" charset="0"/>
              </a:rPr>
              <a:t>Any reading, no matter whether it is their school book, or their favourite superhero annual should ideally be logged in their reading record.</a:t>
            </a:r>
          </a:p>
          <a:p>
            <a:r>
              <a:rPr lang="en-GB" sz="1700" dirty="0" smtClean="0">
                <a:latin typeface="Calibri" panose="020F0502020204030204" pitchFamily="34" charset="0"/>
                <a:cs typeface="Calibri" panose="020F0502020204030204" pitchFamily="34" charset="0"/>
              </a:rPr>
              <a:t>At their stage of development, it is important that the children are questioned on the book to ensure that they are understanding the text and discussing unfamiliar language</a:t>
            </a:r>
            <a:r>
              <a:rPr lang="en-GB" sz="1700" dirty="0" smtClean="0">
                <a:latin typeface="Calibri" panose="020F0502020204030204" pitchFamily="34" charset="0"/>
                <a:cs typeface="Calibri" panose="020F0502020204030204" pitchFamily="34" charset="0"/>
              </a:rPr>
              <a:t>.</a:t>
            </a:r>
          </a:p>
          <a:p>
            <a:r>
              <a:rPr lang="en-GB" sz="1700" dirty="0">
                <a:latin typeface="Calibri" panose="020F0502020204030204" pitchFamily="34" charset="0"/>
                <a:cs typeface="Calibri" panose="020F0502020204030204" pitchFamily="34" charset="0"/>
              </a:rPr>
              <a:t>Children will be given planners in which you should record when you have read with your child. You will also find useful school information in the planner and information about up coming events</a:t>
            </a:r>
          </a:p>
          <a:p>
            <a:endParaRPr lang="en-GB" sz="1700" dirty="0" smtClean="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803176"/>
          </a:xfrm>
        </p:spPr>
        <p:txBody>
          <a:bodyPr/>
          <a:lstStyle/>
          <a:p>
            <a:r>
              <a:rPr lang="en-GB" u="sng" dirty="0" smtClean="0"/>
              <a:t>Support.</a:t>
            </a:r>
            <a:endParaRPr lang="en-GB" u="sng" dirty="0"/>
          </a:p>
        </p:txBody>
      </p:sp>
      <p:sp>
        <p:nvSpPr>
          <p:cNvPr id="3" name="Content Placeholder 2"/>
          <p:cNvSpPr>
            <a:spLocks noGrp="1"/>
          </p:cNvSpPr>
          <p:nvPr>
            <p:ph idx="1"/>
          </p:nvPr>
        </p:nvSpPr>
        <p:spPr>
          <a:xfrm>
            <a:off x="395536" y="1412776"/>
            <a:ext cx="6347714" cy="3880773"/>
          </a:xfrm>
        </p:spPr>
        <p:txBody>
          <a:bodyPr/>
          <a:lstStyle/>
          <a:p>
            <a:r>
              <a:rPr lang="en-GB" dirty="0" smtClean="0">
                <a:latin typeface="Calibri" panose="020F0502020204030204" pitchFamily="34" charset="0"/>
                <a:cs typeface="Calibri" panose="020F0502020204030204" pitchFamily="34" charset="0"/>
              </a:rPr>
              <a:t>If your child did not pass the phonics screening check in Y1 or Y2 she or he will continue to receive additional support with reading and spelling. This will not necessarily be phonic based learning as different teaching strategies may be more appropriate. </a:t>
            </a:r>
          </a:p>
          <a:p>
            <a:r>
              <a:rPr lang="en-GB" dirty="0" smtClean="0">
                <a:latin typeface="Calibri" panose="020F0502020204030204" pitchFamily="34" charset="0"/>
                <a:cs typeface="Calibri" panose="020F0502020204030204" pitchFamily="34" charset="0"/>
              </a:rPr>
              <a:t>All work is differentiated to meet the needs of individual children through “personalised learning”.</a:t>
            </a:r>
          </a:p>
        </p:txBody>
      </p:sp>
    </p:spTree>
    <p:extLst>
      <p:ext uri="{BB962C8B-B14F-4D97-AF65-F5344CB8AC3E}">
        <p14:creationId xmlns:p14="http://schemas.microsoft.com/office/powerpoint/2010/main" val="2434673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u="sng" dirty="0" smtClean="0">
                <a:latin typeface="Calibri" panose="020F0502020204030204" pitchFamily="34" charset="0"/>
                <a:cs typeface="Calibri" panose="020F0502020204030204" pitchFamily="34" charset="0"/>
              </a:rPr>
              <a:t>Homework and homework books</a:t>
            </a:r>
            <a:r>
              <a:rPr lang="en-GB" dirty="0" smtClean="0"/>
              <a:t>.</a:t>
            </a:r>
            <a:endParaRPr lang="en-GB" dirty="0"/>
          </a:p>
        </p:txBody>
      </p:sp>
      <p:sp>
        <p:nvSpPr>
          <p:cNvPr id="3" name="Content Placeholder 2"/>
          <p:cNvSpPr>
            <a:spLocks noGrp="1"/>
          </p:cNvSpPr>
          <p:nvPr>
            <p:ph idx="1"/>
          </p:nvPr>
        </p:nvSpPr>
        <p:spPr/>
        <p:txBody>
          <a:bodyPr/>
          <a:lstStyle/>
          <a:p>
            <a:r>
              <a:rPr lang="en-GB" sz="1700" dirty="0" smtClean="0">
                <a:latin typeface="Calibri" panose="020F0502020204030204" pitchFamily="34" charset="0"/>
                <a:cs typeface="Calibri" panose="020F0502020204030204" pitchFamily="34" charset="0"/>
              </a:rPr>
              <a:t>The children will be given spelling homework.</a:t>
            </a:r>
          </a:p>
          <a:p>
            <a:r>
              <a:rPr lang="en-GB" sz="1700" dirty="0" smtClean="0">
                <a:latin typeface="Calibri" panose="020F0502020204030204" pitchFamily="34" charset="0"/>
                <a:cs typeface="Calibri" panose="020F0502020204030204" pitchFamily="34" charset="0"/>
              </a:rPr>
              <a:t>They may also be asked to practise times tables in preparation for the new test at the end of Y4.</a:t>
            </a:r>
            <a:endParaRPr lang="en-GB" sz="1700" dirty="0">
              <a:latin typeface="Calibri" panose="020F0502020204030204" pitchFamily="34" charset="0"/>
              <a:cs typeface="Calibri" panose="020F0502020204030204" pitchFamily="34" charset="0"/>
            </a:endParaRPr>
          </a:p>
          <a:p>
            <a:r>
              <a:rPr lang="en-GB" sz="1700" dirty="0" smtClean="0">
                <a:latin typeface="Calibri" panose="020F0502020204030204" pitchFamily="34" charset="0"/>
                <a:cs typeface="Calibri" panose="020F0502020204030204" pitchFamily="34" charset="0"/>
              </a:rPr>
              <a:t>Project books will also be sent home at the start of each half term</a:t>
            </a:r>
            <a:r>
              <a:rPr lang="en-GB" dirty="0" smtClean="0">
                <a:latin typeface="Comic Sans MS" panose="030F0702030302020204" pitchFamily="66"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2413338"/>
            <a:ext cx="6246440" cy="1477328"/>
          </a:xfrm>
          <a:prstGeom prst="rect">
            <a:avLst/>
          </a:prstGeom>
        </p:spPr>
        <p:txBody>
          <a:bodyPr wrap="square">
            <a:spAutoFit/>
          </a:bodyPr>
          <a:lstStyle/>
          <a:p>
            <a:pPr algn="ctr"/>
            <a:r>
              <a:rPr lang="en-GB" dirty="0">
                <a:latin typeface="Calibri" panose="020F0502020204030204" pitchFamily="34" charset="0"/>
                <a:cs typeface="Calibri" panose="020F0502020204030204" pitchFamily="34" charset="0"/>
              </a:rPr>
              <a:t>Please note that during the current on going </a:t>
            </a:r>
            <a:r>
              <a:rPr lang="en-GB" dirty="0" err="1">
                <a:latin typeface="Calibri" panose="020F0502020204030204" pitchFamily="34" charset="0"/>
                <a:cs typeface="Calibri" panose="020F0502020204030204" pitchFamily="34" charset="0"/>
              </a:rPr>
              <a:t>Covid</a:t>
            </a:r>
            <a:r>
              <a:rPr lang="en-GB" dirty="0">
                <a:latin typeface="Calibri" panose="020F0502020204030204" pitchFamily="34" charset="0"/>
                <a:cs typeface="Calibri" panose="020F0502020204030204" pitchFamily="34" charset="0"/>
              </a:rPr>
              <a:t> -19 pandemic, school may need to change some of the arrangements described in this presentation to be in line with the current government guidance and to maintain the health and safety of all members of our school community. </a:t>
            </a:r>
          </a:p>
        </p:txBody>
      </p:sp>
    </p:spTree>
    <p:extLst>
      <p:ext uri="{BB962C8B-B14F-4D97-AF65-F5344CB8AC3E}">
        <p14:creationId xmlns:p14="http://schemas.microsoft.com/office/powerpoint/2010/main" val="521122830"/>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337</TotalTime>
  <Words>745</Words>
  <Application>Microsoft Office PowerPoint</Application>
  <PresentationFormat>On-screen Show (4:3)</PresentationFormat>
  <Paragraphs>104</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Comic Sans MS</vt:lpstr>
      <vt:lpstr>Times New Roman</vt:lpstr>
      <vt:lpstr>Trebuchet MS</vt:lpstr>
      <vt:lpstr>Wingdings 3</vt:lpstr>
      <vt:lpstr>Facet</vt:lpstr>
      <vt:lpstr>Welcome  to Year 3!</vt:lpstr>
      <vt:lpstr>Who are the teaching staff?</vt:lpstr>
      <vt:lpstr>Our themes for this year.</vt:lpstr>
      <vt:lpstr>Arriving and Leaving School</vt:lpstr>
      <vt:lpstr>P.E. – days, kit and other uniform.</vt:lpstr>
      <vt:lpstr>Reading and School Planners.</vt:lpstr>
      <vt:lpstr>Support.</vt:lpstr>
      <vt:lpstr>Homework and homework books.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v humphreys</dc:creator>
  <cp:lastModifiedBy>Mrs E Hick</cp:lastModifiedBy>
  <cp:revision>28</cp:revision>
  <dcterms:created xsi:type="dcterms:W3CDTF">2015-09-11T12:38:44Z</dcterms:created>
  <dcterms:modified xsi:type="dcterms:W3CDTF">2021-06-18T15:19:42Z</dcterms:modified>
</cp:coreProperties>
</file>