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4" r:id="rId1"/>
  </p:sldMasterIdLst>
  <p:sldIdLst>
    <p:sldId id="256" r:id="rId2"/>
    <p:sldId id="257" r:id="rId3"/>
    <p:sldId id="258" r:id="rId4"/>
    <p:sldId id="286" r:id="rId5"/>
    <p:sldId id="287" r:id="rId6"/>
    <p:sldId id="288" r:id="rId7"/>
    <p:sldId id="259" r:id="rId8"/>
    <p:sldId id="261" r:id="rId9"/>
    <p:sldId id="260" r:id="rId10"/>
    <p:sldId id="283" r:id="rId11"/>
    <p:sldId id="284" r:id="rId12"/>
    <p:sldId id="285"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8" autoAdjust="0"/>
    <p:restoredTop sz="94660"/>
  </p:normalViewPr>
  <p:slideViewPr>
    <p:cSldViewPr>
      <p:cViewPr varScale="1">
        <p:scale>
          <a:sx n="110" d="100"/>
          <a:sy n="110" d="100"/>
        </p:scale>
        <p:origin x="1578"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890560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928974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809553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AC89305-8D9D-4F31-8D53-8EAC577E0399}"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571118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AC89305-8D9D-4F31-8D53-8EAC577E0399}" type="datetimeFigureOut">
              <a:rPr lang="en-GB" smtClean="0"/>
              <a:t>18/06/2021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86531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AC89305-8D9D-4F31-8D53-8EAC577E0399}" type="datetimeFigureOut">
              <a:rPr lang="en-GB" smtClean="0"/>
              <a:t>18/06/2021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958318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C89305-8D9D-4F31-8D53-8EAC577E0399}" type="datetimeFigureOut">
              <a:rPr lang="en-GB" smtClean="0"/>
              <a:t>18/06/2021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038146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89305-8D9D-4F31-8D53-8EAC577E0399}"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4101995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89305-8D9D-4F31-8D53-8EAC577E0399}"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4007809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53237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892322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7359934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D6B8D22-F715-4DA6-8589-FEE14F8A8E8D}" type="datetimeFigureOut">
              <a:rPr lang="en-GB" smtClean="0">
                <a:solidFill>
                  <a:prstClr val="black">
                    <a:tint val="75000"/>
                  </a:prstClr>
                </a:solidFill>
              </a:rPr>
              <a:pPr>
                <a:defRPr/>
              </a:pPr>
              <a:t>18/06/2021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16F571A-257B-4F06-9B93-A86FAB32E63A}" type="slidenum">
              <a:rPr lang="en-GB" altLang="en-US" smtClean="0"/>
              <a:pPr fontAlgn="base">
                <a:spcBef>
                  <a:spcPct val="0"/>
                </a:spcBef>
                <a:spcAft>
                  <a:spcPct val="0"/>
                </a:spcAft>
                <a:defRPr/>
              </a:pPr>
              <a:t>‹#›</a:t>
            </a:fld>
            <a:endParaRPr lang="en-GB" alt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428711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D6B8D22-F715-4DA6-8589-FEE14F8A8E8D}" type="datetimeFigureOut">
              <a:rPr lang="en-GB" smtClean="0">
                <a:solidFill>
                  <a:prstClr val="black">
                    <a:tint val="75000"/>
                  </a:prstClr>
                </a:solidFill>
              </a:rPr>
              <a:pPr>
                <a:defRPr/>
              </a:pPr>
              <a:t>18/06/2021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16F571A-257B-4F06-9B93-A86FAB32E63A}" type="slidenum">
              <a:rPr lang="en-GB" altLang="en-US" smtClean="0"/>
              <a:pPr fontAlgn="base">
                <a:spcBef>
                  <a:spcPct val="0"/>
                </a:spcBef>
                <a:spcAft>
                  <a:spcPct val="0"/>
                </a:spcAft>
                <a:defRPr/>
              </a:pPr>
              <a:t>‹#›</a:t>
            </a:fld>
            <a:endParaRPr lang="en-GB" altLang="en-US"/>
          </a:p>
        </p:txBody>
      </p:sp>
    </p:spTree>
    <p:extLst>
      <p:ext uri="{BB962C8B-B14F-4D97-AF65-F5344CB8AC3E}">
        <p14:creationId xmlns:p14="http://schemas.microsoft.com/office/powerpoint/2010/main" val="23727658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2446763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859642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D6B8D22-F715-4DA6-8589-FEE14F8A8E8D}" type="datetimeFigureOut">
              <a:rPr lang="en-GB" smtClean="0">
                <a:solidFill>
                  <a:prstClr val="black">
                    <a:tint val="75000"/>
                  </a:prstClr>
                </a:solidFill>
              </a:rPr>
              <a:pPr>
                <a:defRPr/>
              </a:pPr>
              <a:t>18/06/2021</a:t>
            </a:fld>
            <a:endParaRPr lang="en-GB">
              <a:solidFill>
                <a:prstClr val="black">
                  <a:tint val="75000"/>
                </a:prstClr>
              </a:solidFill>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fontAlgn="base">
              <a:spcBef>
                <a:spcPct val="0"/>
              </a:spcBef>
              <a:spcAft>
                <a:spcPct val="0"/>
              </a:spcAft>
              <a:defRPr/>
            </a:pPr>
            <a:fld id="{C16F571A-257B-4F06-9B93-A86FAB32E63A}" type="slidenum">
              <a:rPr lang="en-GB" altLang="en-US" smtClean="0"/>
              <a:pPr fontAlgn="base">
                <a:spcBef>
                  <a:spcPct val="0"/>
                </a:spcBef>
                <a:spcAft>
                  <a:spcPct val="0"/>
                </a:spcAft>
                <a:defRPr/>
              </a:pPr>
              <a:t>‹#›</a:t>
            </a:fld>
            <a:endParaRPr lang="en-GB" altLang="en-US"/>
          </a:p>
        </p:txBody>
      </p:sp>
    </p:spTree>
    <p:extLst>
      <p:ext uri="{BB962C8B-B14F-4D97-AF65-F5344CB8AC3E}">
        <p14:creationId xmlns:p14="http://schemas.microsoft.com/office/powerpoint/2010/main" val="749926536"/>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645024"/>
            <a:ext cx="7851648" cy="1828800"/>
          </a:xfrm>
        </p:spPr>
        <p:txBody>
          <a:bodyPr>
            <a:noAutofit/>
          </a:bodyPr>
          <a:lstStyle/>
          <a:p>
            <a:pPr algn="ctr"/>
            <a:r>
              <a:rPr lang="en-GB" sz="8800" dirty="0"/>
              <a:t>Welcome to Year One!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3765" y="188640"/>
            <a:ext cx="8229600" cy="1143000"/>
          </a:xfrm>
        </p:spPr>
        <p:txBody>
          <a:bodyPr>
            <a:normAutofit fontScale="90000"/>
          </a:bodyPr>
          <a:lstStyle/>
          <a:p>
            <a:r>
              <a:rPr lang="en-GB" b="1" u="sng" dirty="0" smtClean="0"/>
              <a:t>Who are the teaching staff?</a:t>
            </a:r>
            <a:br>
              <a:rPr lang="en-GB" b="1" u="sng" dirty="0" smtClean="0"/>
            </a:br>
            <a:endParaRPr lang="en-GB" b="1" u="sng" dirty="0"/>
          </a:p>
        </p:txBody>
      </p:sp>
      <p:sp>
        <p:nvSpPr>
          <p:cNvPr id="3" name="Content Placeholder 2"/>
          <p:cNvSpPr>
            <a:spLocks noGrp="1"/>
          </p:cNvSpPr>
          <p:nvPr>
            <p:ph idx="1"/>
          </p:nvPr>
        </p:nvSpPr>
        <p:spPr>
          <a:xfrm>
            <a:off x="609598" y="2492896"/>
            <a:ext cx="7058745" cy="4176463"/>
          </a:xfrm>
        </p:spPr>
        <p:txBody>
          <a:bodyPr>
            <a:normAutofit/>
          </a:bodyPr>
          <a:lstStyle/>
          <a:p>
            <a:r>
              <a:rPr lang="en-GB" dirty="0" smtClean="0">
                <a:latin typeface="Calibri" panose="020F0502020204030204" pitchFamily="34" charset="0"/>
                <a:cs typeface="Calibri" panose="020F0502020204030204" pitchFamily="34" charset="0"/>
              </a:rPr>
              <a:t>The Year One teachers are Mrs Frost and </a:t>
            </a:r>
            <a:r>
              <a:rPr lang="en-GB" dirty="0" smtClean="0">
                <a:latin typeface="Calibri" panose="020F0502020204030204" pitchFamily="34" charset="0"/>
                <a:cs typeface="Calibri" panose="020F0502020204030204" pitchFamily="34" charset="0"/>
              </a:rPr>
              <a:t>Mrs Oliver.</a:t>
            </a:r>
            <a:endParaRPr lang="en-GB" dirty="0" smtClean="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The Year </a:t>
            </a:r>
            <a:r>
              <a:rPr lang="en-GB" dirty="0" smtClean="0">
                <a:latin typeface="Calibri" panose="020F0502020204030204" pitchFamily="34" charset="0"/>
                <a:cs typeface="Calibri" panose="020F0502020204030204" pitchFamily="34" charset="0"/>
              </a:rPr>
              <a:t>One’s TAs are </a:t>
            </a:r>
            <a:r>
              <a:rPr lang="en-GB" dirty="0" smtClean="0">
                <a:latin typeface="Calibri" panose="020F0502020204030204" pitchFamily="34" charset="0"/>
                <a:cs typeface="Calibri" panose="020F0502020204030204" pitchFamily="34" charset="0"/>
              </a:rPr>
              <a:t>Mrs </a:t>
            </a:r>
            <a:r>
              <a:rPr lang="en-GB" dirty="0" smtClean="0">
                <a:latin typeface="Calibri" panose="020F0502020204030204" pitchFamily="34" charset="0"/>
                <a:cs typeface="Calibri" panose="020F0502020204030204" pitchFamily="34" charset="0"/>
              </a:rPr>
              <a:t>Greaves and Mrs Oliver.</a:t>
            </a:r>
            <a:endParaRPr lang="en-GB" dirty="0" smtClean="0">
              <a:latin typeface="Calibri" panose="020F0502020204030204" pitchFamily="34" charset="0"/>
              <a:cs typeface="Calibri" panose="020F0502020204030204" pitchFamily="34" charset="0"/>
            </a:endParaRPr>
          </a:p>
          <a:p>
            <a:endParaRPr lang="en-GB" dirty="0" smtClean="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Once a week, the children will be taught P.E. by Mr </a:t>
            </a:r>
            <a:r>
              <a:rPr lang="en-GB" dirty="0" smtClean="0">
                <a:latin typeface="Calibri" panose="020F0502020204030204" pitchFamily="34" charset="0"/>
                <a:cs typeface="Calibri" panose="020F0502020204030204" pitchFamily="34" charset="0"/>
              </a:rPr>
              <a:t>Parkinson and Mr </a:t>
            </a:r>
            <a:r>
              <a:rPr lang="en-GB" dirty="0" err="1" smtClean="0">
                <a:latin typeface="Calibri" panose="020F0502020204030204" pitchFamily="34" charset="0"/>
                <a:cs typeface="Calibri" panose="020F0502020204030204" pitchFamily="34" charset="0"/>
              </a:rPr>
              <a:t>Bifle</a:t>
            </a:r>
            <a:r>
              <a:rPr lang="en-GB" dirty="0" smtClean="0">
                <a:latin typeface="Calibri" panose="020F0502020204030204" pitchFamily="34" charset="0"/>
                <a:cs typeface="Calibri" panose="020F0502020204030204" pitchFamily="34" charset="0"/>
              </a:rPr>
              <a:t>.</a:t>
            </a:r>
            <a:endParaRPr lang="en-GB" dirty="0" smtClean="0">
              <a:latin typeface="Calibri" panose="020F0502020204030204" pitchFamily="34" charset="0"/>
              <a:cs typeface="Calibri" panose="020F0502020204030204" pitchFamily="34"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r>
              <a:rPr lang="en-GB" dirty="0" smtClean="0">
                <a:latin typeface="Calibri" panose="020F0502020204030204" pitchFamily="34" charset="0"/>
                <a:cs typeface="Calibri" panose="020F0502020204030204" pitchFamily="34" charset="0"/>
              </a:rPr>
              <a:t>Mrs Frost leads phonics and will support Year One children prepare for the Phonics Screening at the end of the year.</a:t>
            </a:r>
            <a:endParaRPr lang="en-GB" dirty="0">
              <a:latin typeface="Calibri" panose="020F0502020204030204" pitchFamily="34" charset="0"/>
              <a:cs typeface="Calibri" panose="020F0502020204030204" pitchFamily="34" charset="0"/>
            </a:endParaRPr>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3131840" y="810358"/>
            <a:ext cx="1510665" cy="1390015"/>
          </a:xfrm>
          <a:prstGeom prst="rect">
            <a:avLst/>
          </a:prstGeom>
        </p:spPr>
      </p:pic>
      <p:pic>
        <p:nvPicPr>
          <p:cNvPr id="6" name="Picture 5" descr="C:\Users\Emma.Hick\Pictures\2020-06\received_1167115663650122.jpe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3905" y="788740"/>
            <a:ext cx="1083310" cy="1441450"/>
          </a:xfrm>
          <a:prstGeom prst="rect">
            <a:avLst/>
          </a:prstGeom>
          <a:noFill/>
          <a:ln>
            <a:noFill/>
          </a:ln>
        </p:spPr>
      </p:pic>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a:xfrm>
            <a:off x="2259365" y="4365104"/>
            <a:ext cx="946785" cy="1259840"/>
          </a:xfrm>
          <a:prstGeom prst="rect">
            <a:avLst/>
          </a:prstGeom>
        </p:spPr>
      </p:pic>
      <p:pic>
        <p:nvPicPr>
          <p:cNvPr id="8" name="Picture 7"/>
          <p:cNvPicPr>
            <a:picLocks noChangeAspect="1"/>
          </p:cNvPicPr>
          <p:nvPr/>
        </p:nvPicPr>
        <p:blipFill>
          <a:blip r:embed="rId5"/>
          <a:stretch>
            <a:fillRect/>
          </a:stretch>
        </p:blipFill>
        <p:spPr>
          <a:xfrm>
            <a:off x="1726148" y="788740"/>
            <a:ext cx="1179248" cy="1420458"/>
          </a:xfrm>
          <a:prstGeom prst="rect">
            <a:avLst/>
          </a:prstGeom>
        </p:spPr>
      </p:pic>
      <p:pic>
        <p:nvPicPr>
          <p:cNvPr id="10" name="Picture 9"/>
          <p:cNvPicPr>
            <a:picLocks noChangeAspect="1"/>
          </p:cNvPicPr>
          <p:nvPr/>
        </p:nvPicPr>
        <p:blipFill>
          <a:blip r:embed="rId6"/>
          <a:stretch>
            <a:fillRect/>
          </a:stretch>
        </p:blipFill>
        <p:spPr>
          <a:xfrm>
            <a:off x="4788024" y="793891"/>
            <a:ext cx="1263249" cy="1415307"/>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6347713" cy="792088"/>
          </a:xfrm>
        </p:spPr>
        <p:txBody>
          <a:bodyPr/>
          <a:lstStyle/>
          <a:p>
            <a:r>
              <a:rPr lang="en-GB" b="1" u="sng" dirty="0" smtClean="0"/>
              <a:t>Our themes for this year.</a:t>
            </a:r>
            <a:endParaRPr lang="en-GB" b="1" u="sng"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31245263"/>
              </p:ext>
            </p:extLst>
          </p:nvPr>
        </p:nvGraphicFramePr>
        <p:xfrm>
          <a:off x="323528" y="980729"/>
          <a:ext cx="7416823" cy="4456104"/>
        </p:xfrm>
        <a:graphic>
          <a:graphicData uri="http://schemas.openxmlformats.org/drawingml/2006/table">
            <a:tbl>
              <a:tblPr firstRow="1" firstCol="1" bandRow="1">
                <a:tableStyleId>{5C22544A-7EE6-4342-B048-85BDC9FD1C3A}</a:tableStyleId>
              </a:tblPr>
              <a:tblGrid>
                <a:gridCol w="993578"/>
                <a:gridCol w="1106702"/>
                <a:gridCol w="1104568"/>
                <a:gridCol w="974368"/>
                <a:gridCol w="990087"/>
                <a:gridCol w="1069106"/>
                <a:gridCol w="1105635"/>
                <a:gridCol w="72779"/>
              </a:tblGrid>
              <a:tr h="216024">
                <a:tc gridSpan="8">
                  <a:txBody>
                    <a:bodyPr/>
                    <a:lstStyle/>
                    <a:p>
                      <a:pPr algn="ctr">
                        <a:lnSpc>
                          <a:spcPct val="106000"/>
                        </a:lnSpc>
                        <a:spcAft>
                          <a:spcPts val="0"/>
                        </a:spcAft>
                      </a:pPr>
                      <a:r>
                        <a:rPr lang="en-GB" sz="1000" kern="1200" dirty="0">
                          <a:effectLst/>
                        </a:rPr>
                        <a:t>    </a:t>
                      </a:r>
                      <a:r>
                        <a:rPr lang="en-GB" sz="1000" kern="1200" dirty="0" smtClean="0">
                          <a:effectLst/>
                        </a:rPr>
                        <a:t> </a:t>
                      </a:r>
                      <a:r>
                        <a:rPr lang="en-GB" sz="1000" kern="1200" dirty="0">
                          <a:effectLst/>
                        </a:rPr>
                        <a:t>Y1 Curriculum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149674">
                <a:tc>
                  <a:txBody>
                    <a:bodyPr/>
                    <a:lstStyle/>
                    <a:p>
                      <a:pPr algn="ctr">
                        <a:lnSpc>
                          <a:spcPct val="106000"/>
                        </a:lnSpc>
                        <a:spcAft>
                          <a:spcPts val="0"/>
                        </a:spcAft>
                      </a:pPr>
                      <a:r>
                        <a:rPr lang="en-GB" sz="600" kern="12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kern="1200" dirty="0">
                          <a:effectLst/>
                        </a:rPr>
                        <a:t>Autumn 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kern="1200" dirty="0">
                          <a:effectLst/>
                        </a:rPr>
                        <a:t>Autumn 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kern="1200" dirty="0">
                          <a:effectLst/>
                        </a:rPr>
                        <a:t>Spring 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kern="1200" dirty="0">
                          <a:effectLst/>
                        </a:rPr>
                        <a:t>Spring 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kern="1200" dirty="0">
                          <a:effectLst/>
                        </a:rPr>
                        <a:t>Summer 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kern="1200" dirty="0">
                          <a:effectLst/>
                        </a:rPr>
                        <a:t>Summer 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8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881043">
                <a:tc>
                  <a:txBody>
                    <a:bodyPr/>
                    <a:lstStyle/>
                    <a:p>
                      <a:pPr>
                        <a:lnSpc>
                          <a:spcPct val="106000"/>
                        </a:lnSpc>
                        <a:spcAft>
                          <a:spcPts val="0"/>
                        </a:spcAft>
                      </a:pPr>
                      <a:r>
                        <a:rPr lang="en-GB" sz="600" dirty="0">
                          <a:effectLst/>
                        </a:rPr>
                        <a:t>Maths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dirty="0">
                          <a:effectLst/>
                        </a:rPr>
                        <a:t>Number: Place value and addition within 10.</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a:effectLst/>
                        </a:rPr>
                        <a:t>Number: subtraction within 10.</a:t>
                      </a:r>
                    </a:p>
                    <a:p>
                      <a:pPr>
                        <a:lnSpc>
                          <a:spcPct val="106000"/>
                        </a:lnSpc>
                        <a:spcAft>
                          <a:spcPts val="0"/>
                        </a:spcAft>
                      </a:pPr>
                      <a:r>
                        <a:rPr lang="en-GB" sz="1000">
                          <a:effectLst/>
                        </a:rPr>
                        <a:t>Geometry: Shape.</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dirty="0">
                          <a:effectLst/>
                        </a:rPr>
                        <a:t>Number: Place value, addition and subtraction within 20.</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dirty="0">
                          <a:effectLst/>
                        </a:rPr>
                        <a:t>Number: Place value within 50.</a:t>
                      </a:r>
                    </a:p>
                    <a:p>
                      <a:pPr>
                        <a:lnSpc>
                          <a:spcPct val="106000"/>
                        </a:lnSpc>
                        <a:spcAft>
                          <a:spcPts val="0"/>
                        </a:spcAft>
                      </a:pPr>
                      <a:r>
                        <a:rPr lang="en-GB" sz="1000" dirty="0">
                          <a:effectLst/>
                        </a:rPr>
                        <a:t>Measurement</a:t>
                      </a:r>
                      <a:r>
                        <a:rPr lang="en-GB" sz="1000" dirty="0" smtClean="0">
                          <a:effectLst/>
                        </a:rPr>
                        <a: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dirty="0">
                          <a:effectLst/>
                        </a:rPr>
                        <a:t>Number: </a:t>
                      </a:r>
                      <a:r>
                        <a:rPr lang="en-GB" sz="1000" dirty="0" smtClean="0">
                          <a:effectLst/>
                        </a:rPr>
                        <a:t>multiplication, division </a:t>
                      </a:r>
                      <a:r>
                        <a:rPr lang="en-GB" sz="1000" dirty="0">
                          <a:effectLst/>
                        </a:rPr>
                        <a:t>and fractions.</a:t>
                      </a:r>
                    </a:p>
                    <a:p>
                      <a:pPr>
                        <a:lnSpc>
                          <a:spcPct val="106000"/>
                        </a:lnSpc>
                        <a:spcAft>
                          <a:spcPts val="0"/>
                        </a:spcAft>
                      </a:pPr>
                      <a:r>
                        <a:rPr lang="en-GB" sz="1000" dirty="0">
                          <a:effectLst/>
                        </a:rPr>
                        <a:t>Geometry</a:t>
                      </a:r>
                      <a:r>
                        <a:rPr lang="en-GB" sz="1000" dirty="0" smtClean="0">
                          <a:effectLst/>
                        </a:rPr>
                        <a: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6000"/>
                        </a:lnSpc>
                        <a:spcAft>
                          <a:spcPts val="0"/>
                        </a:spcAft>
                      </a:pPr>
                      <a:r>
                        <a:rPr lang="en-GB" sz="1000" dirty="0">
                          <a:effectLst/>
                        </a:rPr>
                        <a:t>Number: Place value within 100.</a:t>
                      </a:r>
                    </a:p>
                    <a:p>
                      <a:pPr>
                        <a:lnSpc>
                          <a:spcPct val="106000"/>
                        </a:lnSpc>
                        <a:spcAft>
                          <a:spcPts val="0"/>
                        </a:spcAft>
                      </a:pPr>
                      <a:r>
                        <a:rPr lang="en-GB" sz="1000" dirty="0">
                          <a:effectLst/>
                        </a:rPr>
                        <a:t> Measurement: Money and time.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8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710824">
                <a:tc>
                  <a:txBody>
                    <a:bodyPr/>
                    <a:lstStyle/>
                    <a:p>
                      <a:pPr>
                        <a:lnSpc>
                          <a:spcPct val="106000"/>
                        </a:lnSpc>
                        <a:spcAft>
                          <a:spcPts val="0"/>
                        </a:spcAft>
                      </a:pPr>
                      <a:r>
                        <a:rPr lang="en-GB" sz="600">
                          <a:effectLst/>
                        </a:rPr>
                        <a:t>English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0"/>
                        </a:spcAft>
                        <a:tabLst>
                          <a:tab pos="133350" algn="l"/>
                          <a:tab pos="796290" algn="ctr"/>
                        </a:tabLst>
                      </a:pPr>
                      <a:r>
                        <a:rPr lang="en-GB" sz="1000" baseline="0" dirty="0" err="1" smtClean="0">
                          <a:effectLst/>
                          <a:latin typeface="Calibri" panose="020F0502020204030204" pitchFamily="34" charset="0"/>
                          <a:ea typeface="Calibri" panose="020F0502020204030204" pitchFamily="34" charset="0"/>
                          <a:cs typeface="Times New Roman" panose="02020603050405020304" pitchFamily="18" charset="0"/>
                        </a:rPr>
                        <a:t>Meerkat</a:t>
                      </a:r>
                      <a:r>
                        <a:rPr lang="en-GB" sz="1000" baseline="0" dirty="0" smtClean="0">
                          <a:effectLst/>
                          <a:latin typeface="Calibri" panose="020F0502020204030204" pitchFamily="34" charset="0"/>
                          <a:ea typeface="Calibri" panose="020F0502020204030204" pitchFamily="34" charset="0"/>
                          <a:cs typeface="Times New Roman" panose="02020603050405020304" pitchFamily="18" charset="0"/>
                        </a:rPr>
                        <a:t> Mail and Polar animals.</a:t>
                      </a:r>
                      <a:endParaRPr lang="en-GB" sz="10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0"/>
                        </a:spcAft>
                      </a:pPr>
                      <a:r>
                        <a:rPr lang="en-GB" sz="1000" dirty="0" smtClean="0">
                          <a:effectLst/>
                        </a:rPr>
                        <a:t>The</a:t>
                      </a:r>
                      <a:r>
                        <a:rPr lang="en-GB" sz="1000" baseline="0" dirty="0" smtClean="0">
                          <a:effectLst/>
                        </a:rPr>
                        <a:t> Moon!</a:t>
                      </a:r>
                      <a:r>
                        <a:rPr lang="en-GB" sz="10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0"/>
                        </a:spcAft>
                        <a:tabLst>
                          <a:tab pos="133350" algn="l"/>
                          <a:tab pos="796290" algn="ctr"/>
                        </a:tabLst>
                      </a:pPr>
                      <a:r>
                        <a:rPr lang="en-GB" sz="1000" dirty="0" smtClean="0">
                          <a:effectLst/>
                          <a:latin typeface="+mn-lt"/>
                          <a:ea typeface="+mn-ea"/>
                          <a:cs typeface="+mn-cs"/>
                        </a:rPr>
                        <a:t>Toys!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marR="71755">
                        <a:lnSpc>
                          <a:spcPct val="107000"/>
                        </a:lnSpc>
                        <a:spcAft>
                          <a:spcPts val="0"/>
                        </a:spcAft>
                      </a:pPr>
                      <a:r>
                        <a:rPr lang="en-GB" sz="1000" dirty="0" smtClean="0">
                          <a:effectLst/>
                        </a:rPr>
                        <a:t>Poems and Little Red Riding Hood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0"/>
                        </a:spcAft>
                        <a:tabLst>
                          <a:tab pos="133350" algn="l"/>
                          <a:tab pos="796290" algn="ctr"/>
                        </a:tabLst>
                      </a:pPr>
                      <a:r>
                        <a:rPr lang="en-GB" sz="1000" dirty="0" smtClean="0">
                          <a:effectLst/>
                        </a:rPr>
                        <a:t>Jack </a:t>
                      </a:r>
                      <a:r>
                        <a:rPr lang="en-GB" sz="1000" dirty="0">
                          <a:effectLst/>
                        </a:rPr>
                        <a:t>and the </a:t>
                      </a:r>
                      <a:r>
                        <a:rPr lang="en-GB" sz="1000" dirty="0" smtClean="0">
                          <a:effectLst/>
                        </a:rPr>
                        <a:t>beanstalk </a:t>
                      </a:r>
                      <a:endParaRPr lang="en-GB" sz="1000" dirty="0">
                        <a:effectLst/>
                      </a:endParaRPr>
                    </a:p>
                    <a:p>
                      <a:pPr>
                        <a:lnSpc>
                          <a:spcPct val="107000"/>
                        </a:lnSpc>
                        <a:spcAft>
                          <a:spcPts val="0"/>
                        </a:spcAft>
                      </a:pPr>
                      <a:r>
                        <a:rPr lang="en-GB" sz="1000" dirty="0">
                          <a:effectLst/>
                        </a:rPr>
                        <a:t> </a:t>
                      </a:r>
                    </a:p>
                    <a:p>
                      <a:pPr>
                        <a:lnSpc>
                          <a:spcPct val="107000"/>
                        </a:lnSpc>
                        <a:spcAft>
                          <a:spcPts val="0"/>
                        </a:spcAft>
                      </a:pPr>
                      <a:r>
                        <a:rPr lang="en-GB" sz="10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0"/>
                        </a:spcAft>
                      </a:pP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 The Three Little Pigs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8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535643">
                <a:tc>
                  <a:txBody>
                    <a:bodyPr/>
                    <a:lstStyle/>
                    <a:p>
                      <a:pPr>
                        <a:lnSpc>
                          <a:spcPct val="106000"/>
                        </a:lnSpc>
                        <a:spcAft>
                          <a:spcPts val="0"/>
                        </a:spcAft>
                      </a:pPr>
                      <a:r>
                        <a:rPr lang="en-GB" sz="600" kern="1200">
                          <a:effectLst/>
                        </a:rPr>
                        <a:t>Science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0"/>
                        </a:spcAft>
                        <a:tabLst>
                          <a:tab pos="133350" algn="l"/>
                          <a:tab pos="796290" algn="ctr"/>
                        </a:tabLst>
                      </a:pPr>
                      <a:r>
                        <a:rPr lang="en-GB" sz="1000" dirty="0">
                          <a:effectLst/>
                        </a:rPr>
                        <a:t>Animals including </a:t>
                      </a:r>
                      <a:r>
                        <a:rPr lang="en-GB" sz="1000" dirty="0" smtClean="0">
                          <a:effectLst/>
                        </a:rPr>
                        <a:t>humans</a:t>
                      </a:r>
                      <a:endParaRPr lang="en-GB" sz="1000" dirty="0">
                        <a:effectLst/>
                      </a:endParaRPr>
                    </a:p>
                  </a:txBody>
                  <a:tcPr marL="34580" marR="34580" marT="6650" marB="0"/>
                </a:tc>
                <a:tc>
                  <a:txBody>
                    <a:bodyPr/>
                    <a:lstStyle/>
                    <a:p>
                      <a:pPr marL="71755" marR="71755">
                        <a:lnSpc>
                          <a:spcPct val="107000"/>
                        </a:lnSpc>
                        <a:spcAft>
                          <a:spcPts val="0"/>
                        </a:spcAft>
                      </a:pPr>
                      <a:r>
                        <a:rPr lang="en-GB" sz="1000" dirty="0">
                          <a:effectLst/>
                        </a:rPr>
                        <a:t>Seasonal </a:t>
                      </a:r>
                      <a:r>
                        <a:rPr lang="en-GB" sz="1000" dirty="0" smtClean="0">
                          <a:effectLst/>
                        </a:rPr>
                        <a:t>Changes</a:t>
                      </a:r>
                      <a:endParaRPr lang="en-GB" sz="1000" dirty="0">
                        <a:effectLst/>
                      </a:endParaRPr>
                    </a:p>
                  </a:txBody>
                  <a:tcPr marL="34580" marR="34580" marT="6650" marB="0"/>
                </a:tc>
                <a:tc>
                  <a:txBody>
                    <a:bodyPr/>
                    <a:lstStyle/>
                    <a:p>
                      <a:pPr marL="71755" marR="71755">
                        <a:lnSpc>
                          <a:spcPct val="107000"/>
                        </a:lnSpc>
                        <a:spcAft>
                          <a:spcPts val="0"/>
                        </a:spcAft>
                      </a:pPr>
                      <a:r>
                        <a:rPr lang="en-GB" sz="1000" dirty="0">
                          <a:effectLst/>
                        </a:rPr>
                        <a:t>Animals including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marL="71755" marR="71755">
                        <a:lnSpc>
                          <a:spcPct val="107000"/>
                        </a:lnSpc>
                        <a:spcAft>
                          <a:spcPts val="0"/>
                        </a:spcAft>
                      </a:pPr>
                      <a:r>
                        <a:rPr lang="en-GB" sz="1000" dirty="0">
                          <a:effectLst/>
                        </a:rPr>
                        <a:t>Seasonal </a:t>
                      </a:r>
                      <a:r>
                        <a:rPr lang="en-GB" sz="1000" dirty="0" smtClean="0">
                          <a:effectLst/>
                        </a:rPr>
                        <a:t>Changes</a:t>
                      </a:r>
                      <a:endParaRPr lang="en-GB" sz="1000" dirty="0">
                        <a:effectLst/>
                      </a:endParaRPr>
                    </a:p>
                    <a:p>
                      <a:pPr marL="71755" marR="71755">
                        <a:lnSpc>
                          <a:spcPct val="107000"/>
                        </a:lnSpc>
                        <a:spcAft>
                          <a:spcPts val="0"/>
                        </a:spcAft>
                      </a:pPr>
                      <a:r>
                        <a:rPr lang="en-GB" sz="10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0"/>
                        </a:spcAft>
                        <a:tabLst>
                          <a:tab pos="133350" algn="l"/>
                          <a:tab pos="796290" algn="ctr"/>
                        </a:tabLst>
                      </a:pPr>
                      <a:r>
                        <a:rPr lang="en-GB" sz="1000" dirty="0" smtClean="0">
                          <a:effectLst/>
                        </a:rPr>
                        <a:t>Plants</a:t>
                      </a:r>
                      <a:endParaRPr lang="en-GB" sz="1000" dirty="0">
                        <a:effectLst/>
                      </a:endParaRPr>
                    </a:p>
                    <a:p>
                      <a:pPr algn="ctr">
                        <a:lnSpc>
                          <a:spcPct val="107000"/>
                        </a:lnSpc>
                        <a:spcAft>
                          <a:spcPts val="0"/>
                        </a:spcAft>
                      </a:pPr>
                      <a:r>
                        <a:rPr lang="en-GB" sz="10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0"/>
                        </a:spcAft>
                      </a:pPr>
                      <a:r>
                        <a:rPr lang="en-GB" sz="1000" dirty="0">
                          <a:effectLst/>
                        </a:rPr>
                        <a:t>Everyday </a:t>
                      </a:r>
                      <a:r>
                        <a:rPr lang="en-GB" sz="1000" dirty="0" smtClean="0">
                          <a:effectLst/>
                        </a:rPr>
                        <a:t>materials</a:t>
                      </a:r>
                      <a:endParaRPr lang="en-GB" sz="1000" dirty="0">
                        <a:effectLst/>
                      </a:endParaRPr>
                    </a:p>
                  </a:txBody>
                  <a:tcPr marL="34580" marR="34580" marT="6650" marB="0"/>
                </a:tc>
                <a:tc>
                  <a:txBody>
                    <a:bodyPr/>
                    <a:lstStyle/>
                    <a:p>
                      <a:pPr>
                        <a:lnSpc>
                          <a:spcPct val="107000"/>
                        </a:lnSpc>
                        <a:spcAft>
                          <a:spcPts val="8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1067078">
                <a:tc>
                  <a:txBody>
                    <a:bodyPr/>
                    <a:lstStyle/>
                    <a:p>
                      <a:pPr>
                        <a:lnSpc>
                          <a:spcPct val="106000"/>
                        </a:lnSpc>
                        <a:spcAft>
                          <a:spcPts val="0"/>
                        </a:spcAft>
                      </a:pPr>
                      <a:r>
                        <a:rPr lang="en-GB" sz="600" kern="1200">
                          <a:effectLst/>
                        </a:rPr>
                        <a:t>History/Geography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gn="l">
                        <a:lnSpc>
                          <a:spcPct val="107000"/>
                        </a:lnSpc>
                        <a:spcAft>
                          <a:spcPts val="0"/>
                        </a:spcAft>
                        <a:tabLst>
                          <a:tab pos="133350" algn="l"/>
                          <a:tab pos="796290" algn="ctr"/>
                        </a:tabLst>
                      </a:pPr>
                      <a:r>
                        <a:rPr lang="en-GB" sz="1000" dirty="0">
                          <a:effectLst/>
                        </a:rPr>
                        <a:t>Geography: </a:t>
                      </a:r>
                      <a:r>
                        <a:rPr lang="en-GB" sz="1000" dirty="0" smtClean="0">
                          <a:effectLst/>
                        </a:rPr>
                        <a:t>The </a:t>
                      </a:r>
                      <a:r>
                        <a:rPr lang="en-GB" sz="1000" dirty="0">
                          <a:effectLst/>
                        </a:rPr>
                        <a:t>location of hot and cold areas of the world</a:t>
                      </a:r>
                    </a:p>
                    <a:p>
                      <a:pPr algn="l">
                        <a:lnSpc>
                          <a:spcPct val="107000"/>
                        </a:lnSpc>
                        <a:spcAft>
                          <a:spcPts val="0"/>
                        </a:spcAft>
                      </a:pPr>
                      <a:r>
                        <a:rPr lang="en-GB" sz="10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gn="l">
                        <a:lnSpc>
                          <a:spcPct val="107000"/>
                        </a:lnSpc>
                        <a:spcAft>
                          <a:spcPts val="0"/>
                        </a:spcAft>
                      </a:pPr>
                      <a:r>
                        <a:rPr lang="en-GB" sz="1000" dirty="0">
                          <a:effectLst/>
                        </a:rPr>
                        <a:t>History: </a:t>
                      </a:r>
                      <a:r>
                        <a:rPr lang="en-GB" sz="1000" dirty="0" smtClean="0">
                          <a:effectLst/>
                        </a:rPr>
                        <a:t>The </a:t>
                      </a:r>
                      <a:r>
                        <a:rPr lang="en-GB" sz="1000" dirty="0">
                          <a:effectLst/>
                        </a:rPr>
                        <a:t>history of a famous person (Neil Armstrong)</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gn="l">
                        <a:lnSpc>
                          <a:spcPct val="107000"/>
                        </a:lnSpc>
                        <a:spcAft>
                          <a:spcPts val="0"/>
                        </a:spcAft>
                      </a:pPr>
                      <a:r>
                        <a:rPr lang="en-GB" sz="1000" dirty="0">
                          <a:effectLst/>
                        </a:rPr>
                        <a:t>History</a:t>
                      </a:r>
                      <a:r>
                        <a:rPr lang="en-GB" sz="1000" dirty="0" smtClean="0">
                          <a:effectLst/>
                        </a:rPr>
                        <a:t>:. </a:t>
                      </a:r>
                      <a:r>
                        <a:rPr lang="en-GB" sz="1000" dirty="0">
                          <a:effectLst/>
                        </a:rPr>
                        <a:t>How toys have changed.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marL="71755" marR="71755" algn="l">
                        <a:lnSpc>
                          <a:spcPct val="107000"/>
                        </a:lnSpc>
                        <a:spcAft>
                          <a:spcPts val="0"/>
                        </a:spcAft>
                      </a:pPr>
                      <a:r>
                        <a:rPr lang="en-GB" sz="1000" dirty="0">
                          <a:effectLst/>
                        </a:rPr>
                        <a:t>Geography: </a:t>
                      </a:r>
                      <a:r>
                        <a:rPr lang="en-GB" sz="1000" dirty="0" smtClean="0">
                          <a:effectLst/>
                        </a:rPr>
                        <a:t>Locational </a:t>
                      </a:r>
                      <a:r>
                        <a:rPr lang="en-GB" sz="1000" dirty="0">
                          <a:effectLst/>
                        </a:rPr>
                        <a:t>knowledge Seasonal </a:t>
                      </a:r>
                      <a:r>
                        <a:rPr lang="en-GB" sz="1000" dirty="0" smtClean="0">
                          <a:effectLst/>
                        </a:rPr>
                        <a:t>changes</a:t>
                      </a:r>
                      <a:endParaRPr lang="en-GB" sz="1000" dirty="0">
                        <a:effectLst/>
                      </a:endParaRPr>
                    </a:p>
                    <a:p>
                      <a:pPr algn="l">
                        <a:lnSpc>
                          <a:spcPct val="107000"/>
                        </a:lnSpc>
                        <a:spcAft>
                          <a:spcPts val="0"/>
                        </a:spcAft>
                      </a:pPr>
                      <a:r>
                        <a:rPr lang="en-GB" sz="10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gn="l">
                        <a:lnSpc>
                          <a:spcPct val="107000"/>
                        </a:lnSpc>
                        <a:spcAft>
                          <a:spcPts val="0"/>
                        </a:spcAft>
                      </a:pPr>
                      <a:r>
                        <a:rPr lang="en-GB" sz="1000" dirty="0">
                          <a:effectLst/>
                        </a:rPr>
                        <a:t>Geography: </a:t>
                      </a:r>
                      <a:r>
                        <a:rPr lang="en-GB" sz="1000" dirty="0" smtClean="0">
                          <a:effectLst/>
                        </a:rPr>
                        <a:t>Simple </a:t>
                      </a:r>
                      <a:r>
                        <a:rPr lang="en-GB" sz="1000" dirty="0">
                          <a:effectLst/>
                        </a:rPr>
                        <a:t>geographical skills and </a:t>
                      </a:r>
                      <a:r>
                        <a:rPr lang="en-GB" sz="1000" dirty="0" smtClean="0">
                          <a:effectLst/>
                        </a:rPr>
                        <a:t>fieldwork</a:t>
                      </a:r>
                      <a:endParaRPr lang="en-GB" sz="1000" dirty="0">
                        <a:effectLst/>
                      </a:endParaRPr>
                    </a:p>
                  </a:txBody>
                  <a:tcPr marL="34580" marR="34580" marT="6650" marB="0"/>
                </a:tc>
                <a:tc>
                  <a:txBody>
                    <a:bodyPr/>
                    <a:lstStyle/>
                    <a:p>
                      <a:pPr algn="l">
                        <a:lnSpc>
                          <a:spcPct val="107000"/>
                        </a:lnSpc>
                        <a:spcAft>
                          <a:spcPts val="0"/>
                        </a:spcAft>
                      </a:pPr>
                      <a:r>
                        <a:rPr lang="en-GB" sz="1000" dirty="0">
                          <a:effectLst/>
                        </a:rPr>
                        <a:t>Local Study:</a:t>
                      </a:r>
                    </a:p>
                    <a:p>
                      <a:pPr algn="l">
                        <a:lnSpc>
                          <a:spcPct val="107000"/>
                        </a:lnSpc>
                        <a:spcAft>
                          <a:spcPts val="0"/>
                        </a:spcAft>
                      </a:pPr>
                      <a:r>
                        <a:rPr lang="en-GB" sz="1000" dirty="0">
                          <a:effectLst/>
                        </a:rPr>
                        <a:t>( History and Geography)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800"/>
                        </a:spcAft>
                      </a:pPr>
                      <a:r>
                        <a:rPr lang="en-GB" sz="8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877298">
                <a:tc>
                  <a:txBody>
                    <a:bodyPr/>
                    <a:lstStyle/>
                    <a:p>
                      <a:pPr>
                        <a:lnSpc>
                          <a:spcPct val="106000"/>
                        </a:lnSpc>
                        <a:spcAft>
                          <a:spcPts val="0"/>
                        </a:spcAft>
                      </a:pPr>
                      <a:r>
                        <a:rPr lang="en-GB" sz="600" kern="1200">
                          <a:effectLst/>
                        </a:rPr>
                        <a:t>Art/DT/Music</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gn="l">
                        <a:lnSpc>
                          <a:spcPct val="106000"/>
                        </a:lnSpc>
                        <a:spcAft>
                          <a:spcPts val="0"/>
                        </a:spcAft>
                      </a:pPr>
                      <a:r>
                        <a:rPr lang="en-GB" sz="1000" dirty="0" smtClean="0">
                          <a:effectLst/>
                        </a:rPr>
                        <a:t>Music:</a:t>
                      </a:r>
                      <a:endParaRPr lang="en-GB" sz="1000" dirty="0">
                        <a:effectLst/>
                      </a:endParaRPr>
                    </a:p>
                    <a:p>
                      <a:pPr algn="l">
                        <a:lnSpc>
                          <a:spcPct val="107000"/>
                        </a:lnSpc>
                        <a:spcAft>
                          <a:spcPts val="800"/>
                        </a:spcAft>
                        <a:tabLst>
                          <a:tab pos="133350" algn="l"/>
                          <a:tab pos="796290" algn="ctr"/>
                        </a:tabLst>
                      </a:pPr>
                      <a:r>
                        <a:rPr lang="en-GB" sz="1000" dirty="0">
                          <a:effectLst/>
                        </a:rPr>
                        <a:t>The King of All Polar Bears </a:t>
                      </a:r>
                    </a:p>
                    <a:p>
                      <a:pPr algn="l">
                        <a:lnSpc>
                          <a:spcPct val="106000"/>
                        </a:lnSpc>
                        <a:spcAft>
                          <a:spcPts val="0"/>
                        </a:spcAft>
                      </a:pPr>
                      <a:r>
                        <a:rPr lang="en-GB" sz="10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marL="73025" marR="73025" algn="l">
                        <a:lnSpc>
                          <a:spcPct val="106000"/>
                        </a:lnSpc>
                        <a:spcAft>
                          <a:spcPts val="0"/>
                        </a:spcAft>
                      </a:pPr>
                      <a:r>
                        <a:rPr lang="en-GB" sz="1000" dirty="0" smtClean="0">
                          <a:effectLst/>
                        </a:rPr>
                        <a:t>Art:</a:t>
                      </a:r>
                      <a:endParaRPr lang="en-GB" sz="1000" dirty="0">
                        <a:effectLst/>
                      </a:endParaRPr>
                    </a:p>
                    <a:p>
                      <a:pPr marL="73025" marR="73025" algn="l">
                        <a:lnSpc>
                          <a:spcPct val="106000"/>
                        </a:lnSpc>
                        <a:spcAft>
                          <a:spcPts val="0"/>
                        </a:spcAft>
                      </a:pPr>
                      <a:r>
                        <a:rPr lang="en-GB" sz="1000" dirty="0" smtClean="0">
                          <a:effectLst/>
                        </a:rPr>
                        <a:t>Space </a:t>
                      </a:r>
                      <a:r>
                        <a:rPr lang="en-GB" sz="1000" dirty="0">
                          <a:effectLst/>
                        </a:rPr>
                        <a:t>collage using different materials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gn="l">
                        <a:lnSpc>
                          <a:spcPct val="106000"/>
                        </a:lnSpc>
                        <a:spcAft>
                          <a:spcPts val="0"/>
                        </a:spcAft>
                      </a:pPr>
                      <a:r>
                        <a:rPr lang="en-GB" sz="1000" dirty="0" smtClean="0">
                          <a:effectLst/>
                        </a:rPr>
                        <a:t>Design Technolog</a:t>
                      </a:r>
                      <a:r>
                        <a:rPr lang="en-GB" sz="1000" baseline="0" dirty="0" smtClean="0">
                          <a:effectLst/>
                        </a:rPr>
                        <a:t>y:</a:t>
                      </a:r>
                    </a:p>
                    <a:p>
                      <a:pPr algn="l">
                        <a:lnSpc>
                          <a:spcPct val="106000"/>
                        </a:lnSpc>
                        <a:spcAft>
                          <a:spcPts val="0"/>
                        </a:spcAft>
                      </a:pPr>
                      <a:r>
                        <a:rPr lang="en-GB" sz="1000" dirty="0" smtClean="0">
                          <a:effectLst/>
                        </a:rPr>
                        <a:t>making a moving   vehicle</a:t>
                      </a:r>
                    </a:p>
                  </a:txBody>
                  <a:tcPr marL="34580" marR="34580" marT="6650" marB="0"/>
                </a:tc>
                <a:tc>
                  <a:txBody>
                    <a:bodyPr/>
                    <a:lstStyle/>
                    <a:p>
                      <a:pPr algn="l">
                        <a:lnSpc>
                          <a:spcPct val="106000"/>
                        </a:lnSpc>
                        <a:spcAft>
                          <a:spcPts val="0"/>
                        </a:spcAft>
                      </a:pPr>
                      <a:r>
                        <a:rPr lang="en-GB" sz="1000" dirty="0" smtClean="0">
                          <a:effectLst/>
                        </a:rPr>
                        <a:t>Music:</a:t>
                      </a:r>
                      <a:endParaRPr lang="en-GB" sz="1000" dirty="0">
                        <a:effectLst/>
                      </a:endParaRPr>
                    </a:p>
                    <a:p>
                      <a:pPr algn="l">
                        <a:lnSpc>
                          <a:spcPct val="106000"/>
                        </a:lnSpc>
                        <a:spcAft>
                          <a:spcPts val="0"/>
                        </a:spcAft>
                      </a:pPr>
                      <a:r>
                        <a:rPr lang="en-GB" sz="1000" dirty="0">
                          <a:effectLst/>
                        </a:rPr>
                        <a:t>Round and Round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gn="l">
                        <a:lnSpc>
                          <a:spcPct val="106000"/>
                        </a:lnSpc>
                        <a:spcAft>
                          <a:spcPts val="0"/>
                        </a:spcAft>
                      </a:pPr>
                      <a:r>
                        <a:rPr lang="en-GB" sz="1000" dirty="0" smtClean="0">
                          <a:effectLst/>
                        </a:rPr>
                        <a:t>Art:</a:t>
                      </a:r>
                      <a:endParaRPr lang="en-GB" sz="1000" dirty="0">
                        <a:effectLst/>
                      </a:endParaRPr>
                    </a:p>
                    <a:p>
                      <a:pPr algn="l">
                        <a:lnSpc>
                          <a:spcPct val="106000"/>
                        </a:lnSpc>
                        <a:spcAft>
                          <a:spcPts val="0"/>
                        </a:spcAft>
                      </a:pPr>
                      <a:r>
                        <a:rPr lang="en-GB" sz="1000" dirty="0">
                          <a:effectLst/>
                        </a:rPr>
                        <a:t>Sketching and painting  landscapes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gn="l">
                        <a:lnSpc>
                          <a:spcPct val="106000"/>
                        </a:lnSpc>
                        <a:spcAft>
                          <a:spcPts val="0"/>
                        </a:spcAft>
                      </a:pPr>
                      <a:r>
                        <a:rPr lang="en-GB" sz="1000" dirty="0" smtClean="0">
                          <a:effectLst/>
                        </a:rPr>
                        <a:t>DT:</a:t>
                      </a:r>
                      <a:endParaRPr lang="en-GB" sz="1000" dirty="0">
                        <a:effectLst/>
                      </a:endParaRPr>
                    </a:p>
                    <a:p>
                      <a:pPr algn="l">
                        <a:lnSpc>
                          <a:spcPct val="106000"/>
                        </a:lnSpc>
                        <a:spcAft>
                          <a:spcPts val="0"/>
                        </a:spcAft>
                      </a:pPr>
                      <a:r>
                        <a:rPr lang="en-GB" sz="1000" dirty="0">
                          <a:effectLst/>
                        </a:rPr>
                        <a:t>Food</a:t>
                      </a:r>
                    </a:p>
                    <a:p>
                      <a:pPr algn="l">
                        <a:lnSpc>
                          <a:spcPct val="106000"/>
                        </a:lnSpc>
                        <a:spcAft>
                          <a:spcPts val="0"/>
                        </a:spcAft>
                      </a:pPr>
                      <a:r>
                        <a:rPr lang="en-GB" sz="1000" dirty="0">
                          <a:effectLst/>
                        </a:rPr>
                        <a:t>Planning and making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4580" marR="34580" marT="6650" marB="0"/>
                </a:tc>
                <a:tc>
                  <a:txBody>
                    <a:bodyPr/>
                    <a:lstStyle/>
                    <a:p>
                      <a:pPr>
                        <a:lnSpc>
                          <a:spcPct val="107000"/>
                        </a:lnSpc>
                        <a:spcAft>
                          <a:spcPts val="800"/>
                        </a:spcAft>
                      </a:pPr>
                      <a:r>
                        <a:rPr lang="en-GB" sz="8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599" y="1196752"/>
            <a:ext cx="6347714" cy="4844611"/>
          </a:xfrm>
        </p:spPr>
        <p:txBody>
          <a:bodyPr>
            <a:normAutofit/>
          </a:bodyPr>
          <a:lstStyle/>
          <a:p>
            <a:r>
              <a:rPr lang="en-GB" dirty="0">
                <a:latin typeface="Calibri" panose="020F0502020204030204" pitchFamily="34" charset="0"/>
                <a:cs typeface="Calibri" panose="020F0502020204030204" pitchFamily="34" charset="0"/>
              </a:rPr>
              <a:t>Registration opens at 8.50am and closes at 9.10am. </a:t>
            </a:r>
          </a:p>
          <a:p>
            <a:r>
              <a:rPr lang="en-GB" dirty="0" smtClean="0">
                <a:latin typeface="Calibri" panose="020F0502020204030204" pitchFamily="34" charset="0"/>
                <a:cs typeface="Calibri" panose="020F0502020204030204" pitchFamily="34" charset="0"/>
              </a:rPr>
              <a:t>Children </a:t>
            </a:r>
            <a:r>
              <a:rPr lang="en-GB" dirty="0">
                <a:latin typeface="Calibri" panose="020F0502020204030204" pitchFamily="34" charset="0"/>
                <a:cs typeface="Calibri" panose="020F0502020204030204" pitchFamily="34" charset="0"/>
              </a:rPr>
              <a:t>in </a:t>
            </a:r>
            <a:r>
              <a:rPr lang="en-GB" dirty="0" smtClean="0">
                <a:latin typeface="Calibri" panose="020F0502020204030204" pitchFamily="34" charset="0"/>
                <a:cs typeface="Calibri" panose="020F0502020204030204" pitchFamily="34" charset="0"/>
              </a:rPr>
              <a:t>Ash </a:t>
            </a:r>
            <a:r>
              <a:rPr lang="en-GB" dirty="0">
                <a:latin typeface="Calibri" panose="020F0502020204030204" pitchFamily="34" charset="0"/>
                <a:cs typeface="Calibri" panose="020F0502020204030204" pitchFamily="34" charset="0"/>
              </a:rPr>
              <a:t>c</a:t>
            </a:r>
            <a:r>
              <a:rPr lang="en-GB" dirty="0" smtClean="0">
                <a:latin typeface="Calibri" panose="020F0502020204030204" pitchFamily="34" charset="0"/>
                <a:cs typeface="Calibri" panose="020F0502020204030204" pitchFamily="34" charset="0"/>
              </a:rPr>
              <a:t>lass should </a:t>
            </a:r>
            <a:r>
              <a:rPr lang="en-GB" b="1" dirty="0" smtClean="0">
                <a:latin typeface="Calibri" panose="020F0502020204030204" pitchFamily="34" charset="0"/>
                <a:cs typeface="Calibri" panose="020F0502020204030204" pitchFamily="34" charset="0"/>
              </a:rPr>
              <a:t>enter</a:t>
            </a:r>
            <a:r>
              <a:rPr lang="en-GB" dirty="0" smtClean="0">
                <a:latin typeface="Calibri" panose="020F0502020204030204" pitchFamily="34" charset="0"/>
                <a:cs typeface="Calibri" panose="020F0502020204030204" pitchFamily="34" charset="0"/>
              </a:rPr>
              <a:t> and leave school through the Nursery door. </a:t>
            </a:r>
            <a:endParaRPr lang="en-GB" dirty="0" smtClean="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School </a:t>
            </a:r>
            <a:r>
              <a:rPr lang="en-GB" dirty="0">
                <a:latin typeface="Calibri" panose="020F0502020204030204" pitchFamily="34" charset="0"/>
                <a:cs typeface="Calibri" panose="020F0502020204030204" pitchFamily="34" charset="0"/>
              </a:rPr>
              <a:t>finishes at 3.15pm and </a:t>
            </a:r>
            <a:r>
              <a:rPr lang="en-GB" dirty="0" smtClean="0">
                <a:latin typeface="Calibri" panose="020F0502020204030204" pitchFamily="34" charset="0"/>
                <a:cs typeface="Calibri" panose="020F0502020204030204" pitchFamily="34" charset="0"/>
              </a:rPr>
              <a:t>Ash </a:t>
            </a:r>
            <a:r>
              <a:rPr lang="en-GB" dirty="0" smtClean="0">
                <a:latin typeface="Calibri" panose="020F0502020204030204" pitchFamily="34" charset="0"/>
                <a:cs typeface="Calibri" panose="020F0502020204030204" pitchFamily="34" charset="0"/>
              </a:rPr>
              <a:t>class children should be collected from the Nursery door. </a:t>
            </a:r>
          </a:p>
          <a:p>
            <a:r>
              <a:rPr lang="en-GB" dirty="0" smtClean="0">
                <a:latin typeface="Calibri" panose="020F0502020204030204" pitchFamily="34" charset="0"/>
                <a:cs typeface="Calibri" panose="020F0502020204030204" pitchFamily="34" charset="0"/>
              </a:rPr>
              <a:t>Any </a:t>
            </a:r>
            <a:r>
              <a:rPr lang="en-GB" dirty="0">
                <a:latin typeface="Calibri" panose="020F0502020204030204" pitchFamily="34" charset="0"/>
                <a:cs typeface="Calibri" panose="020F0502020204030204" pitchFamily="34" charset="0"/>
              </a:rPr>
              <a:t>changes to home time collection arrangements must be notified by an adult to school staff and not via the child</a:t>
            </a:r>
            <a:r>
              <a:rPr lang="en-GB" dirty="0" smtClean="0">
                <a:latin typeface="Calibri" panose="020F0502020204030204" pitchFamily="34" charset="0"/>
                <a:cs typeface="Calibri" panose="020F0502020204030204" pitchFamily="34" charset="0"/>
              </a:rPr>
              <a:t>.</a:t>
            </a:r>
          </a:p>
          <a:p>
            <a:pPr marL="0" indent="0">
              <a:buNone/>
            </a:pPr>
            <a:endParaRPr lang="en-GB" dirty="0">
              <a:latin typeface="Calibri" panose="020F0502020204030204" pitchFamily="34" charset="0"/>
              <a:cs typeface="Calibri" panose="020F0502020204030204" pitchFamily="34" charset="0"/>
            </a:endParaRPr>
          </a:p>
          <a:p>
            <a:pPr marL="0" indent="0">
              <a:buNone/>
            </a:pPr>
            <a:endParaRPr lang="en-GB" dirty="0"/>
          </a:p>
        </p:txBody>
      </p:sp>
      <p:sp>
        <p:nvSpPr>
          <p:cNvPr id="4" name="Title 3"/>
          <p:cNvSpPr>
            <a:spLocks noGrp="1"/>
          </p:cNvSpPr>
          <p:nvPr>
            <p:ph type="title"/>
          </p:nvPr>
        </p:nvSpPr>
        <p:spPr>
          <a:xfrm>
            <a:off x="539552" y="260648"/>
            <a:ext cx="6347713" cy="1320800"/>
          </a:xfrm>
        </p:spPr>
        <p:txBody>
          <a:bodyPr/>
          <a:lstStyle/>
          <a:p>
            <a:r>
              <a:rPr lang="en-GB" dirty="0"/>
              <a:t>Arriving and Leaving School</a:t>
            </a:r>
          </a:p>
        </p:txBody>
      </p:sp>
    </p:spTree>
    <p:extLst>
      <p:ext uri="{BB962C8B-B14F-4D97-AF65-F5344CB8AC3E}">
        <p14:creationId xmlns:p14="http://schemas.microsoft.com/office/powerpoint/2010/main" val="3382538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Break and Lunch Times</a:t>
            </a:r>
            <a:endParaRPr lang="en-GB" u="sng" dirty="0"/>
          </a:p>
        </p:txBody>
      </p:sp>
      <p:sp>
        <p:nvSpPr>
          <p:cNvPr id="3" name="Content Placeholder 2"/>
          <p:cNvSpPr>
            <a:spLocks noGrp="1"/>
          </p:cNvSpPr>
          <p:nvPr>
            <p:ph idx="1"/>
          </p:nvPr>
        </p:nvSpPr>
        <p:spPr/>
        <p:txBody>
          <a:bodyPr/>
          <a:lstStyle/>
          <a:p>
            <a:r>
              <a:rPr lang="en-GB" dirty="0" smtClean="0">
                <a:latin typeface="Calibri" panose="020F0502020204030204" pitchFamily="34" charset="0"/>
                <a:cs typeface="Calibri" panose="020F0502020204030204" pitchFamily="34" charset="0"/>
              </a:rPr>
              <a:t>All children will receive toast at snack time</a:t>
            </a:r>
          </a:p>
          <a:p>
            <a:r>
              <a:rPr lang="en-GB" dirty="0" smtClean="0">
                <a:latin typeface="Calibri" panose="020F0502020204030204" pitchFamily="34" charset="0"/>
                <a:cs typeface="Calibri" panose="020F0502020204030204" pitchFamily="34" charset="0"/>
              </a:rPr>
              <a:t>Milk is also available if you wish to pay for this</a:t>
            </a:r>
          </a:p>
          <a:p>
            <a:r>
              <a:rPr lang="en-GB" dirty="0" smtClean="0">
                <a:latin typeface="Calibri" panose="020F0502020204030204" pitchFamily="34" charset="0"/>
                <a:cs typeface="Calibri" panose="020F0502020204030204" pitchFamily="34" charset="0"/>
              </a:rPr>
              <a:t>All children can drink from their water bottles at any time of the day (except during direct teaching!)</a:t>
            </a:r>
          </a:p>
          <a:p>
            <a:r>
              <a:rPr lang="en-GB" dirty="0" smtClean="0">
                <a:latin typeface="Calibri" panose="020F0502020204030204" pitchFamily="34" charset="0"/>
                <a:cs typeface="Calibri" panose="020F0502020204030204" pitchFamily="34" charset="0"/>
              </a:rPr>
              <a:t>Children in Y1 receive a piece of fruit after lunch break</a:t>
            </a:r>
          </a:p>
          <a:p>
            <a:r>
              <a:rPr lang="en-GB" dirty="0" smtClean="0">
                <a:latin typeface="Calibri" panose="020F0502020204030204" pitchFamily="34" charset="0"/>
                <a:cs typeface="Calibri" panose="020F0502020204030204" pitchFamily="34" charset="0"/>
              </a:rPr>
              <a:t>School lunches are free for children in KS1</a:t>
            </a:r>
          </a:p>
          <a:p>
            <a:r>
              <a:rPr lang="en-GB" dirty="0" smtClean="0">
                <a:latin typeface="Calibri" panose="020F0502020204030204" pitchFamily="34" charset="0"/>
                <a:cs typeface="Calibri" panose="020F0502020204030204" pitchFamily="34" charset="0"/>
              </a:rPr>
              <a:t>Children may bring in packed lunches if they prefer</a:t>
            </a:r>
          </a:p>
          <a:p>
            <a:r>
              <a:rPr lang="en-GB" dirty="0" smtClean="0">
                <a:latin typeface="Calibri" panose="020F0502020204030204" pitchFamily="34" charset="0"/>
                <a:cs typeface="Calibri" panose="020F0502020204030204" pitchFamily="34" charset="0"/>
              </a:rPr>
              <a:t>Children in Y1 will all have lunch and break together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46152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Expectations</a:t>
            </a:r>
            <a:endParaRPr lang="en-GB" u="sng" dirty="0"/>
          </a:p>
        </p:txBody>
      </p:sp>
      <p:sp>
        <p:nvSpPr>
          <p:cNvPr id="3" name="Content Placeholder 2"/>
          <p:cNvSpPr>
            <a:spLocks noGrp="1"/>
          </p:cNvSpPr>
          <p:nvPr>
            <p:ph idx="1"/>
          </p:nvPr>
        </p:nvSpPr>
        <p:spPr>
          <a:xfrm>
            <a:off x="615616" y="1484784"/>
            <a:ext cx="6347714" cy="3898664"/>
          </a:xfrm>
        </p:spPr>
        <p:txBody>
          <a:bodyPr>
            <a:normAutofit/>
          </a:bodyPr>
          <a:lstStyle/>
          <a:p>
            <a:r>
              <a:rPr lang="en-GB" dirty="0" smtClean="0">
                <a:latin typeface="Calibri" panose="020F0502020204030204" pitchFamily="34" charset="0"/>
                <a:cs typeface="Calibri" panose="020F0502020204030204" pitchFamily="34" charset="0"/>
              </a:rPr>
              <a:t>Children will be supported with the transition from Early Years teaching methods to a more formal learning style </a:t>
            </a:r>
          </a:p>
          <a:p>
            <a:r>
              <a:rPr lang="en-GB" dirty="0" smtClean="0">
                <a:latin typeface="Calibri" panose="020F0502020204030204" pitchFamily="34" charset="0"/>
                <a:cs typeface="Calibri" panose="020F0502020204030204" pitchFamily="34" charset="0"/>
              </a:rPr>
              <a:t>Children will move to working in exercise books</a:t>
            </a:r>
          </a:p>
          <a:p>
            <a:r>
              <a:rPr lang="en-GB" dirty="0" smtClean="0">
                <a:latin typeface="Calibri" panose="020F0502020204030204" pitchFamily="34" charset="0"/>
                <a:cs typeface="Calibri" panose="020F0502020204030204" pitchFamily="34" charset="0"/>
              </a:rPr>
              <a:t>Children will still have lots of practical learning opportunities</a:t>
            </a:r>
          </a:p>
          <a:p>
            <a:r>
              <a:rPr lang="en-GB" dirty="0" smtClean="0">
                <a:latin typeface="Calibri" panose="020F0502020204030204" pitchFamily="34" charset="0"/>
                <a:cs typeface="Calibri" panose="020F0502020204030204" pitchFamily="34" charset="0"/>
              </a:rPr>
              <a:t>The class rooms will have a roleplay area, a reading corner plus provision areas such as a fine motor skills area</a:t>
            </a:r>
          </a:p>
          <a:p>
            <a:r>
              <a:rPr lang="en-GB" dirty="0" smtClean="0">
                <a:latin typeface="Calibri" panose="020F0502020204030204" pitchFamily="34" charset="0"/>
                <a:cs typeface="Calibri" panose="020F0502020204030204" pitchFamily="34" charset="0"/>
              </a:rPr>
              <a:t>When and where possible, learning will be enhanced by visits, trips and </a:t>
            </a:r>
            <a:r>
              <a:rPr lang="en-GB" dirty="0" smtClean="0">
                <a:latin typeface="Calibri" panose="020F0502020204030204" pitchFamily="34" charset="0"/>
                <a:cs typeface="Calibri" panose="020F0502020204030204" pitchFamily="34" charset="0"/>
              </a:rPr>
              <a:t>workshops</a:t>
            </a:r>
            <a:endParaRPr lang="en-GB" dirty="0" smtClean="0">
              <a:latin typeface="Calibri" panose="020F0502020204030204" pitchFamily="34" charset="0"/>
              <a:cs typeface="Calibri" panose="020F0502020204030204" pitchFamily="34" charset="0"/>
            </a:endParaRPr>
          </a:p>
          <a:p>
            <a:pPr marL="0" indent="0">
              <a:buNone/>
            </a:pPr>
            <a:endParaRPr lang="en-GB" dirty="0" smtClean="0">
              <a:latin typeface="Calibri" panose="020F0502020204030204" pitchFamily="34" charset="0"/>
              <a:cs typeface="Calibri" panose="020F0502020204030204" pitchFamily="34" charset="0"/>
            </a:endParaRPr>
          </a:p>
          <a:p>
            <a:endParaRPr lang="en-GB" dirty="0" smtClean="0"/>
          </a:p>
          <a:p>
            <a:endParaRPr lang="en-GB" dirty="0" smtClean="0"/>
          </a:p>
          <a:p>
            <a:endParaRPr lang="en-GB" dirty="0" smtClean="0"/>
          </a:p>
        </p:txBody>
      </p:sp>
    </p:spTree>
    <p:extLst>
      <p:ext uri="{BB962C8B-B14F-4D97-AF65-F5344CB8AC3E}">
        <p14:creationId xmlns:p14="http://schemas.microsoft.com/office/powerpoint/2010/main" val="1821207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60648"/>
            <a:ext cx="6347713" cy="792088"/>
          </a:xfrm>
        </p:spPr>
        <p:txBody>
          <a:bodyPr>
            <a:noAutofit/>
          </a:bodyPr>
          <a:lstStyle/>
          <a:p>
            <a:r>
              <a:rPr lang="en-GB" b="1" u="sng" dirty="0" smtClean="0"/>
              <a:t>P.E. kit.</a:t>
            </a:r>
          </a:p>
        </p:txBody>
      </p:sp>
      <p:sp>
        <p:nvSpPr>
          <p:cNvPr id="3" name="Content Placeholder 2"/>
          <p:cNvSpPr>
            <a:spLocks noGrp="1"/>
          </p:cNvSpPr>
          <p:nvPr>
            <p:ph idx="1"/>
          </p:nvPr>
        </p:nvSpPr>
        <p:spPr>
          <a:xfrm>
            <a:off x="395536" y="1052736"/>
            <a:ext cx="7500854" cy="4608512"/>
          </a:xfrm>
        </p:spPr>
        <p:txBody>
          <a:bodyPr>
            <a:normAutofit/>
          </a:bodyPr>
          <a:lstStyle/>
          <a:p>
            <a:r>
              <a:rPr lang="en-GB" sz="1700" dirty="0" smtClean="0">
                <a:latin typeface="Calibri" panose="020F0502020204030204" pitchFamily="34" charset="0"/>
                <a:cs typeface="Calibri" panose="020F0502020204030204" pitchFamily="34" charset="0"/>
              </a:rPr>
              <a:t>Physical Education will be taught at least once a week</a:t>
            </a:r>
          </a:p>
          <a:p>
            <a:r>
              <a:rPr lang="en-GB" sz="1700" dirty="0" smtClean="0">
                <a:latin typeface="Calibri" panose="020F0502020204030204" pitchFamily="34" charset="0"/>
                <a:cs typeface="Calibri" panose="020F0502020204030204" pitchFamily="34" charset="0"/>
              </a:rPr>
              <a:t>The children should have the following kit: white t-shirt, black shorts and plimsolls. In addition, we would like the children to have black tracksuit bottoms in winter</a:t>
            </a:r>
          </a:p>
          <a:p>
            <a:r>
              <a:rPr lang="en-GB" sz="1700" dirty="0" smtClean="0">
                <a:latin typeface="Calibri" panose="020F0502020204030204" pitchFamily="34" charset="0"/>
                <a:cs typeface="Calibri" panose="020F0502020204030204" pitchFamily="34" charset="0"/>
              </a:rPr>
              <a:t>Children should come into school in their PE kit on the day that their class does PE. You will be </a:t>
            </a:r>
            <a:r>
              <a:rPr lang="en-GB" sz="1700" dirty="0">
                <a:latin typeface="Calibri" panose="020F0502020204030204" pitchFamily="34" charset="0"/>
                <a:cs typeface="Calibri" panose="020F0502020204030204" pitchFamily="34" charset="0"/>
              </a:rPr>
              <a:t>informed via a text message </a:t>
            </a:r>
            <a:r>
              <a:rPr lang="en-GB" sz="1700" dirty="0" smtClean="0">
                <a:latin typeface="Calibri" panose="020F0502020204030204" pitchFamily="34" charset="0"/>
                <a:cs typeface="Calibri" panose="020F0502020204030204" pitchFamily="34" charset="0"/>
              </a:rPr>
              <a:t>which day</a:t>
            </a:r>
            <a:r>
              <a:rPr lang="en-GB" sz="1700" dirty="0">
                <a:latin typeface="Calibri" panose="020F0502020204030204" pitchFamily="34" charset="0"/>
                <a:cs typeface="Calibri" panose="020F0502020204030204" pitchFamily="34" charset="0"/>
              </a:rPr>
              <a:t> </a:t>
            </a:r>
            <a:r>
              <a:rPr lang="en-GB" sz="1700" dirty="0" smtClean="0">
                <a:latin typeface="Calibri" panose="020F0502020204030204" pitchFamily="34" charset="0"/>
                <a:cs typeface="Calibri" panose="020F0502020204030204" pitchFamily="34" charset="0"/>
              </a:rPr>
              <a:t>this is  </a:t>
            </a:r>
            <a:endParaRPr lang="en-GB" sz="1700" dirty="0" smtClean="0">
              <a:latin typeface="Calibri" panose="020F0502020204030204" pitchFamily="34" charset="0"/>
              <a:cs typeface="Calibri" panose="020F0502020204030204" pitchFamily="34" charset="0"/>
            </a:endParaRPr>
          </a:p>
          <a:p>
            <a:r>
              <a:rPr lang="en-GB" sz="1700" dirty="0" smtClean="0">
                <a:latin typeface="Calibri" panose="020F0502020204030204" pitchFamily="34" charset="0"/>
                <a:cs typeface="Calibri" panose="020F0502020204030204" pitchFamily="34" charset="0"/>
              </a:rPr>
              <a:t>Earrings – children should not wear earrings for P.E. Therefore, unless they are able to remove them themselves, they should not wear them on P.E. Days</a:t>
            </a:r>
          </a:p>
          <a:p>
            <a:r>
              <a:rPr lang="en-GB" sz="1700" dirty="0" smtClean="0">
                <a:latin typeface="Calibri" panose="020F0502020204030204" pitchFamily="34" charset="0"/>
                <a:cs typeface="Calibri" panose="020F0502020204030204" pitchFamily="34" charset="0"/>
              </a:rPr>
              <a:t>Children with hair longer than shoulder length should tie their hair back (this applies to boys as well as girls)</a:t>
            </a:r>
          </a:p>
          <a:p>
            <a:r>
              <a:rPr lang="en-GB" sz="1700" dirty="0" smtClean="0">
                <a:latin typeface="Calibri" panose="020F0502020204030204" pitchFamily="34" charset="0"/>
                <a:cs typeface="Calibri" panose="020F0502020204030204" pitchFamily="34" charset="0"/>
              </a:rPr>
              <a:t>A reminder - hair accessories should be small, girls socks should be white or grey, and boys socks should be grey or black</a:t>
            </a:r>
            <a:endParaRPr lang="en-GB" sz="2300" dirty="0" smtClean="0">
              <a:latin typeface="Calibri" panose="020F0502020204030204" pitchFamily="34" charset="0"/>
              <a:cs typeface="Calibri" panose="020F0502020204030204" pitchFamily="34" charset="0"/>
            </a:endParaRPr>
          </a:p>
          <a:p>
            <a:endParaRPr lang="en-GB" sz="3500" dirty="0" smtClean="0">
              <a:latin typeface="Calibri" panose="020F0502020204030204" pitchFamily="34" charset="0"/>
              <a:cs typeface="Calibri" panose="020F0502020204030204" pitchFamily="34" charset="0"/>
            </a:endParaRPr>
          </a:p>
          <a:p>
            <a:endParaRPr lang="en-GB" sz="2400" dirty="0" smtClean="0"/>
          </a:p>
          <a:p>
            <a:endParaRPr lang="en-GB" sz="2400" dirty="0" smtClean="0"/>
          </a:p>
          <a:p>
            <a:endParaRPr lang="en-GB" sz="2400" dirty="0" smtClean="0"/>
          </a:p>
          <a:p>
            <a:endParaRPr lang="en-GB" sz="24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914729" cy="1320800"/>
          </a:xfrm>
        </p:spPr>
        <p:txBody>
          <a:bodyPr>
            <a:normAutofit/>
          </a:bodyPr>
          <a:lstStyle/>
          <a:p>
            <a:r>
              <a:rPr lang="en-GB" b="1" u="sng" dirty="0" smtClean="0"/>
              <a:t>Reading </a:t>
            </a:r>
            <a:r>
              <a:rPr lang="en-GB" b="1" u="sng" dirty="0" smtClean="0"/>
              <a:t>and School Planners.</a:t>
            </a:r>
            <a:endParaRPr lang="en-GB" b="1" u="sng" dirty="0" smtClean="0"/>
          </a:p>
        </p:txBody>
      </p:sp>
      <p:sp>
        <p:nvSpPr>
          <p:cNvPr id="3" name="Content Placeholder 2"/>
          <p:cNvSpPr>
            <a:spLocks noGrp="1"/>
          </p:cNvSpPr>
          <p:nvPr>
            <p:ph idx="1"/>
          </p:nvPr>
        </p:nvSpPr>
        <p:spPr>
          <a:xfrm>
            <a:off x="389383" y="1412776"/>
            <a:ext cx="7355160" cy="4589864"/>
          </a:xfrm>
        </p:spPr>
        <p:txBody>
          <a:bodyPr>
            <a:noAutofit/>
          </a:bodyPr>
          <a:lstStyle/>
          <a:p>
            <a:pPr>
              <a:spcBef>
                <a:spcPts val="0"/>
              </a:spcBef>
            </a:pPr>
            <a:r>
              <a:rPr lang="en-GB" sz="1600" dirty="0" smtClean="0">
                <a:latin typeface="Calibri" panose="020F0502020204030204" pitchFamily="34" charset="0"/>
                <a:cs typeface="Calibri" panose="020F0502020204030204" pitchFamily="34" charset="0"/>
              </a:rPr>
              <a:t>The children will normally have a group/guided reading session each week, </a:t>
            </a:r>
            <a:r>
              <a:rPr lang="en-GB" sz="1600" dirty="0" smtClean="0">
                <a:latin typeface="Calibri" panose="020F0502020204030204" pitchFamily="34" charset="0"/>
                <a:cs typeface="Calibri" panose="020F0502020204030204" pitchFamily="34" charset="0"/>
              </a:rPr>
              <a:t>with</a:t>
            </a:r>
          </a:p>
          <a:p>
            <a:pPr marL="0" indent="0">
              <a:spcBef>
                <a:spcPts val="0"/>
              </a:spcBef>
              <a:buNone/>
            </a:pPr>
            <a:r>
              <a:rPr lang="en-GB" sz="1600" dirty="0">
                <a:latin typeface="Calibri" panose="020F0502020204030204" pitchFamily="34" charset="0"/>
                <a:cs typeface="Calibri" panose="020F0502020204030204" pitchFamily="34" charset="0"/>
              </a:rPr>
              <a:t> </a:t>
            </a:r>
            <a:r>
              <a:rPr lang="en-GB" sz="1600" dirty="0" smtClean="0">
                <a:latin typeface="Calibri" panose="020F0502020204030204" pitchFamily="34" charset="0"/>
                <a:cs typeface="Calibri" panose="020F0502020204030204" pitchFamily="34" charset="0"/>
              </a:rPr>
              <a:t>     </a:t>
            </a:r>
            <a:r>
              <a:rPr lang="en-GB" sz="1600" dirty="0" smtClean="0">
                <a:latin typeface="Calibri" panose="020F0502020204030204" pitchFamily="34" charset="0"/>
                <a:cs typeface="Calibri" panose="020F0502020204030204" pitchFamily="34" charset="0"/>
              </a:rPr>
              <a:t> </a:t>
            </a:r>
            <a:r>
              <a:rPr lang="en-GB" sz="1600" dirty="0" smtClean="0">
                <a:latin typeface="Calibri" panose="020F0502020204030204" pitchFamily="34" charset="0"/>
                <a:cs typeface="Calibri" panose="020F0502020204030204" pitchFamily="34" charset="0"/>
              </a:rPr>
              <a:t>a member of the teaching </a:t>
            </a:r>
            <a:r>
              <a:rPr lang="en-GB" sz="1600" dirty="0" smtClean="0">
                <a:latin typeface="Calibri" panose="020F0502020204030204" pitchFamily="34" charset="0"/>
                <a:cs typeface="Calibri" panose="020F0502020204030204" pitchFamily="34" charset="0"/>
              </a:rPr>
              <a:t>staff</a:t>
            </a:r>
          </a:p>
          <a:p>
            <a:pPr marL="0" indent="0">
              <a:spcBef>
                <a:spcPts val="0"/>
              </a:spcBef>
              <a:buNone/>
            </a:pPr>
            <a:endParaRPr lang="en-GB" sz="1600" dirty="0" smtClean="0">
              <a:latin typeface="Calibri" panose="020F0502020204030204" pitchFamily="34" charset="0"/>
              <a:cs typeface="Calibri" panose="020F0502020204030204" pitchFamily="34" charset="0"/>
            </a:endParaRPr>
          </a:p>
          <a:p>
            <a:pPr>
              <a:spcBef>
                <a:spcPts val="0"/>
              </a:spcBef>
            </a:pPr>
            <a:r>
              <a:rPr lang="en-GB" sz="1600" dirty="0" smtClean="0">
                <a:latin typeface="Calibri" panose="020F0502020204030204" pitchFamily="34" charset="0"/>
                <a:cs typeface="Calibri" panose="020F0502020204030204" pitchFamily="34" charset="0"/>
              </a:rPr>
              <a:t>Individual readers are heard when possible by a member of staff or school helper but sometimes the timetable is very busy and this cannot be guaranteed, thus daily reading at home is essential</a:t>
            </a:r>
          </a:p>
          <a:p>
            <a:r>
              <a:rPr lang="en-GB" sz="1600" dirty="0" smtClean="0">
                <a:latin typeface="Calibri" panose="020F0502020204030204" pitchFamily="34" charset="0"/>
                <a:cs typeface="Calibri" panose="020F0502020204030204" pitchFamily="34" charset="0"/>
              </a:rPr>
              <a:t>Any reading, no matter whether it is their school book, or their favourite superheroes annual should ideally be logged in their school planner</a:t>
            </a:r>
          </a:p>
          <a:p>
            <a:r>
              <a:rPr lang="en-GB" sz="1600" dirty="0" smtClean="0">
                <a:latin typeface="Calibri" panose="020F0502020204030204" pitchFamily="34" charset="0"/>
                <a:cs typeface="Calibri" panose="020F0502020204030204" pitchFamily="34" charset="0"/>
              </a:rPr>
              <a:t>It is important that the children are questioned on the book to ensure that they are understanding the text and discussing unfamiliar language</a:t>
            </a:r>
          </a:p>
          <a:p>
            <a:r>
              <a:rPr lang="en-GB" sz="1600" dirty="0" smtClean="0">
                <a:latin typeface="Calibri" panose="020F0502020204030204" pitchFamily="34" charset="0"/>
                <a:cs typeface="Calibri" panose="020F0502020204030204" pitchFamily="34" charset="0"/>
              </a:rPr>
              <a:t>Children will be given planners in which you should record when you have read with your child. You will also find useful school information in the planner and information about up coming </a:t>
            </a:r>
            <a:r>
              <a:rPr lang="en-GB" sz="1600" dirty="0" smtClean="0">
                <a:latin typeface="Calibri" panose="020F0502020204030204" pitchFamily="34" charset="0"/>
                <a:cs typeface="Calibri" panose="020F0502020204030204" pitchFamily="34" charset="0"/>
              </a:rPr>
              <a:t>events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smtClean="0"/>
              <a:t>Homework</a:t>
            </a:r>
            <a:endParaRPr lang="en-GB" dirty="0"/>
          </a:p>
        </p:txBody>
      </p:sp>
      <p:sp>
        <p:nvSpPr>
          <p:cNvPr id="3" name="Content Placeholder 2"/>
          <p:cNvSpPr>
            <a:spLocks noGrp="1"/>
          </p:cNvSpPr>
          <p:nvPr>
            <p:ph idx="1"/>
          </p:nvPr>
        </p:nvSpPr>
        <p:spPr/>
        <p:txBody>
          <a:bodyPr/>
          <a:lstStyle/>
          <a:p>
            <a:r>
              <a:rPr lang="en-GB" dirty="0" smtClean="0">
                <a:latin typeface="Calibri" panose="020F0502020204030204" pitchFamily="34" charset="0"/>
                <a:cs typeface="Calibri" panose="020F0502020204030204" pitchFamily="34" charset="0"/>
              </a:rPr>
              <a:t>Project </a:t>
            </a:r>
            <a:r>
              <a:rPr lang="en-GB" dirty="0">
                <a:latin typeface="Calibri" panose="020F0502020204030204" pitchFamily="34" charset="0"/>
                <a:cs typeface="Calibri" panose="020F0502020204030204" pitchFamily="34" charset="0"/>
              </a:rPr>
              <a:t>books will also be sent home at the start of each half </a:t>
            </a:r>
            <a:r>
              <a:rPr lang="en-GB" dirty="0" smtClean="0">
                <a:latin typeface="Calibri" panose="020F0502020204030204" pitchFamily="34" charset="0"/>
                <a:cs typeface="Calibri" panose="020F0502020204030204" pitchFamily="34" charset="0"/>
              </a:rPr>
              <a:t>term</a:t>
            </a:r>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Some children may bring phonics packs home to practice near </a:t>
            </a:r>
            <a:r>
              <a:rPr lang="en-GB" dirty="0" smtClean="0">
                <a:latin typeface="Calibri" panose="020F0502020204030204" pitchFamily="34" charset="0"/>
                <a:cs typeface="Calibri" panose="020F0502020204030204" pitchFamily="34" charset="0"/>
              </a:rPr>
              <a:t>to </a:t>
            </a:r>
            <a:r>
              <a:rPr lang="en-GB" dirty="0">
                <a:latin typeface="Calibri" panose="020F0502020204030204" pitchFamily="34" charset="0"/>
                <a:cs typeface="Calibri" panose="020F0502020204030204" pitchFamily="34" charset="0"/>
              </a:rPr>
              <a:t>the phonics screening </a:t>
            </a:r>
            <a:r>
              <a:rPr lang="en-GB" dirty="0" smtClean="0">
                <a:latin typeface="Calibri" panose="020F0502020204030204" pitchFamily="34" charset="0"/>
                <a:cs typeface="Calibri" panose="020F0502020204030204" pitchFamily="34" charset="0"/>
              </a:rPr>
              <a:t>test</a:t>
            </a:r>
          </a:p>
          <a:p>
            <a:r>
              <a:rPr lang="en-GB" dirty="0">
                <a:latin typeface="Calibri" panose="020F0502020204030204" pitchFamily="34" charset="0"/>
                <a:cs typeface="Calibri" panose="020F0502020204030204" pitchFamily="34" charset="0"/>
              </a:rPr>
              <a:t>The children </a:t>
            </a:r>
            <a:r>
              <a:rPr lang="en-GB" dirty="0" smtClean="0">
                <a:latin typeface="Calibri" panose="020F0502020204030204" pitchFamily="34" charset="0"/>
                <a:cs typeface="Calibri" panose="020F0502020204030204" pitchFamily="34" charset="0"/>
              </a:rPr>
              <a:t>may </a:t>
            </a:r>
            <a:r>
              <a:rPr lang="en-GB" dirty="0">
                <a:latin typeface="Calibri" panose="020F0502020204030204" pitchFamily="34" charset="0"/>
                <a:cs typeface="Calibri" panose="020F0502020204030204" pitchFamily="34" charset="0"/>
              </a:rPr>
              <a:t>be given a homework spelling book</a:t>
            </a:r>
          </a:p>
          <a:p>
            <a:endParaRPr lang="en-GB" dirty="0" smtClean="0">
              <a:latin typeface="Calibri" panose="020F0502020204030204" pitchFamily="34" charset="0"/>
              <a:cs typeface="Calibri" panose="020F0502020204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u="sng" dirty="0" smtClean="0">
                <a:latin typeface="Calibri" panose="020F0502020204030204" pitchFamily="34" charset="0"/>
                <a:cs typeface="Calibri" panose="020F0502020204030204" pitchFamily="34" charset="0"/>
              </a:rPr>
              <a:t>Phonics Screening Check</a:t>
            </a:r>
            <a:endParaRPr lang="en-GB" u="sng" dirty="0">
              <a:latin typeface="Calibri" panose="020F0502020204030204" pitchFamily="34" charset="0"/>
              <a:cs typeface="Calibri" panose="020F0502020204030204" pitchFamily="34" charset="0"/>
            </a:endParaRPr>
          </a:p>
        </p:txBody>
      </p:sp>
      <p:sp>
        <p:nvSpPr>
          <p:cNvPr id="4" name="Content Placeholder 3"/>
          <p:cNvSpPr>
            <a:spLocks noGrp="1"/>
          </p:cNvSpPr>
          <p:nvPr>
            <p:ph idx="1"/>
          </p:nvPr>
        </p:nvSpPr>
        <p:spPr>
          <a:xfrm>
            <a:off x="539552" y="1628800"/>
            <a:ext cx="6347714" cy="3880773"/>
          </a:xfrm>
        </p:spPr>
        <p:txBody>
          <a:bodyPr>
            <a:normAutofit/>
          </a:bodyPr>
          <a:lstStyle/>
          <a:p>
            <a:r>
              <a:rPr lang="en-GB" sz="1600" dirty="0" smtClean="0">
                <a:latin typeface="Calibri" panose="020F0502020204030204" pitchFamily="34" charset="0"/>
                <a:cs typeface="Calibri" panose="020F0502020204030204" pitchFamily="34" charset="0"/>
              </a:rPr>
              <a:t>Children in Y1 throughout the country will </a:t>
            </a:r>
            <a:r>
              <a:rPr lang="en-GB" sz="1600" dirty="0" smtClean="0">
                <a:latin typeface="Calibri" panose="020F0502020204030204" pitchFamily="34" charset="0"/>
                <a:cs typeface="Calibri" panose="020F0502020204030204" pitchFamily="34" charset="0"/>
              </a:rPr>
              <a:t>normally take </a:t>
            </a:r>
            <a:r>
              <a:rPr lang="en-GB" sz="1600" dirty="0" smtClean="0">
                <a:latin typeface="Calibri" panose="020F0502020204030204" pitchFamily="34" charset="0"/>
                <a:cs typeface="Calibri" panose="020F0502020204030204" pitchFamily="34" charset="0"/>
              </a:rPr>
              <a:t>part in a phonics screening check during the month of June. Head teachers should decide whether it is appropriate for each child to take the phonics screening check and school will discuss this with you nearer the time</a:t>
            </a:r>
            <a:r>
              <a:rPr lang="en-GB" dirty="0" smtClean="0"/>
              <a:t>. </a:t>
            </a:r>
          </a:p>
          <a:p>
            <a:endParaRPr lang="en-GB" dirty="0"/>
          </a:p>
          <a:p>
            <a:r>
              <a:rPr lang="en-GB" sz="1600" dirty="0" smtClean="0">
                <a:latin typeface="Calibri" panose="020F0502020204030204" pitchFamily="34" charset="0"/>
                <a:cs typeface="Calibri" panose="020F0502020204030204" pitchFamily="34" charset="0"/>
              </a:rPr>
              <a:t>The Phonics screening check is designed to confirm whether children have learnt sufficient phonic decoding and blending skills to an appropriate standard. If your child does not reach this required standard, they will continue to be taught phonics  and will have the chance to take part in the phonics screening check again at the end of Y2.</a:t>
            </a:r>
            <a:r>
              <a:rPr lang="en-GB" sz="1600" dirty="0" smtClean="0"/>
              <a:t> </a:t>
            </a:r>
            <a:endParaRPr lang="en-GB" sz="1600" dirty="0"/>
          </a:p>
        </p:txBody>
      </p:sp>
    </p:spTree>
    <p:extLst>
      <p:ext uri="{BB962C8B-B14F-4D97-AF65-F5344CB8AC3E}">
        <p14:creationId xmlns:p14="http://schemas.microsoft.com/office/powerpoint/2010/main" val="349920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599" y="609600"/>
            <a:ext cx="6347713" cy="599719"/>
          </a:xfrm>
        </p:spPr>
        <p:txBody>
          <a:bodyPr>
            <a:normAutofit/>
          </a:bodyPr>
          <a:lstStyle/>
          <a:p>
            <a:pPr algn="ctr"/>
            <a:r>
              <a:rPr lang="en-GB" sz="2800" u="sng" dirty="0" smtClean="0">
                <a:latin typeface="Calibri" panose="020F0502020204030204" pitchFamily="34" charset="0"/>
                <a:cs typeface="Calibri" panose="020F0502020204030204" pitchFamily="34" charset="0"/>
              </a:rPr>
              <a:t>What Happens During The Test</a:t>
            </a:r>
            <a:endParaRPr lang="en-GB" sz="2800" u="sng" dirty="0">
              <a:latin typeface="Calibri" panose="020F0502020204030204" pitchFamily="34" charset="0"/>
              <a:cs typeface="Calibri" panose="020F0502020204030204" pitchFamily="34" charset="0"/>
            </a:endParaRPr>
          </a:p>
        </p:txBody>
      </p:sp>
      <p:sp>
        <p:nvSpPr>
          <p:cNvPr id="4" name="Content Placeholder 3"/>
          <p:cNvSpPr>
            <a:spLocks noGrp="1"/>
          </p:cNvSpPr>
          <p:nvPr>
            <p:ph idx="1"/>
          </p:nvPr>
        </p:nvSpPr>
        <p:spPr>
          <a:xfrm>
            <a:off x="614061" y="1209319"/>
            <a:ext cx="6347714" cy="3880773"/>
          </a:xfrm>
        </p:spPr>
        <p:txBody>
          <a:bodyPr>
            <a:normAutofit/>
          </a:bodyPr>
          <a:lstStyle/>
          <a:p>
            <a:r>
              <a:rPr lang="en-GB" sz="1600" dirty="0" smtClean="0">
                <a:latin typeface="Calibri" panose="020F0502020204030204" pitchFamily="34" charset="0"/>
                <a:cs typeface="Calibri" panose="020F0502020204030204" pitchFamily="34" charset="0"/>
              </a:rPr>
              <a:t>The test contains 40 words</a:t>
            </a:r>
          </a:p>
          <a:p>
            <a:r>
              <a:rPr lang="en-GB" sz="1600" dirty="0" smtClean="0">
                <a:latin typeface="Calibri" panose="020F0502020204030204" pitchFamily="34" charset="0"/>
                <a:cs typeface="Calibri" panose="020F0502020204030204" pitchFamily="34" charset="0"/>
              </a:rPr>
              <a:t>Each child will sit one to one and read each work aloud to a teacher</a:t>
            </a:r>
          </a:p>
          <a:p>
            <a:r>
              <a:rPr lang="en-GB" sz="1600" dirty="0" smtClean="0">
                <a:latin typeface="Calibri" panose="020F0502020204030204" pitchFamily="34" charset="0"/>
                <a:cs typeface="Calibri" panose="020F0502020204030204" pitchFamily="34" charset="0"/>
              </a:rPr>
              <a:t>The test will take approximately 10 minutes per child; although all children are different and will complete the check at their own pace</a:t>
            </a:r>
          </a:p>
          <a:p>
            <a:r>
              <a:rPr lang="en-GB" sz="1600" dirty="0" smtClean="0">
                <a:latin typeface="Calibri" panose="020F0502020204030204" pitchFamily="34" charset="0"/>
                <a:cs typeface="Calibri" panose="020F0502020204030204" pitchFamily="34" charset="0"/>
              </a:rPr>
              <a:t>The list of words the children read is combination of 20 real words and 20 pseudo words (nonsense words)</a:t>
            </a:r>
            <a:endParaRPr lang="en-GB"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62974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916832"/>
            <a:ext cx="6840760" cy="1077218"/>
          </a:xfrm>
          <a:prstGeom prst="rect">
            <a:avLst/>
          </a:prstGeom>
        </p:spPr>
        <p:txBody>
          <a:bodyPr wrap="square">
            <a:spAutoFit/>
          </a:bodyPr>
          <a:lstStyle/>
          <a:p>
            <a:pPr algn="ctr"/>
            <a:r>
              <a:rPr lang="en-GB" sz="1600" dirty="0" smtClean="0">
                <a:latin typeface="Calibri" panose="020F0502020204030204" pitchFamily="34" charset="0"/>
                <a:cs typeface="Calibri" panose="020F0502020204030204" pitchFamily="34" charset="0"/>
              </a:rPr>
              <a:t>Please note that during the current on going </a:t>
            </a:r>
            <a:r>
              <a:rPr lang="en-GB" sz="1600" dirty="0" err="1" smtClean="0">
                <a:latin typeface="Calibri" panose="020F0502020204030204" pitchFamily="34" charset="0"/>
                <a:cs typeface="Calibri" panose="020F0502020204030204" pitchFamily="34" charset="0"/>
              </a:rPr>
              <a:t>Covid</a:t>
            </a:r>
            <a:r>
              <a:rPr lang="en-GB" sz="1600" dirty="0" smtClean="0">
                <a:latin typeface="Calibri" panose="020F0502020204030204" pitchFamily="34" charset="0"/>
                <a:cs typeface="Calibri" panose="020F0502020204030204" pitchFamily="34" charset="0"/>
              </a:rPr>
              <a:t> -19 pandemic, school may need to change some of the arrangements described in this presentation to be in line with the current government guidance and to maintain the health and safety of all members of our school community. </a:t>
            </a:r>
            <a:endParaRPr lang="en-GB"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3709743"/>
      </p:ext>
    </p:extLst>
  </p:cSld>
  <p:clrMapOvr>
    <a:masterClrMapping/>
  </p:clrMapOvr>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Flow</Template>
  <TotalTime>522</TotalTime>
  <Words>1074</Words>
  <Application>Microsoft Office PowerPoint</Application>
  <PresentationFormat>On-screen Show (4:3)</PresentationFormat>
  <Paragraphs>133</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Comic Sans MS</vt:lpstr>
      <vt:lpstr>Times New Roman</vt:lpstr>
      <vt:lpstr>Trebuchet MS</vt:lpstr>
      <vt:lpstr>Wingdings 3</vt:lpstr>
      <vt:lpstr>Facet</vt:lpstr>
      <vt:lpstr>Welcome to Year One!</vt:lpstr>
      <vt:lpstr>Who are the teaching staff? </vt:lpstr>
      <vt:lpstr>Our themes for this year.</vt:lpstr>
      <vt:lpstr>Arriving and Leaving School</vt:lpstr>
      <vt:lpstr>Break and Lunch Times</vt:lpstr>
      <vt:lpstr>Expectations</vt:lpstr>
      <vt:lpstr>P.E. kit.</vt:lpstr>
      <vt:lpstr>Reading and School Planners.</vt:lpstr>
      <vt:lpstr>Homework</vt:lpstr>
      <vt:lpstr>Phonics Screening Check</vt:lpstr>
      <vt:lpstr>What Happens During The Test</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v humphreys</dc:creator>
  <cp:lastModifiedBy>Mrs E Hick</cp:lastModifiedBy>
  <cp:revision>45</cp:revision>
  <dcterms:created xsi:type="dcterms:W3CDTF">2015-09-11T12:38:44Z</dcterms:created>
  <dcterms:modified xsi:type="dcterms:W3CDTF">2021-06-18T15:28:01Z</dcterms:modified>
</cp:coreProperties>
</file>