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6" r:id="rId2"/>
    <p:sldId id="257" r:id="rId3"/>
    <p:sldId id="258" r:id="rId4"/>
    <p:sldId id="289" r:id="rId5"/>
    <p:sldId id="287" r:id="rId6"/>
    <p:sldId id="259" r:id="rId7"/>
    <p:sldId id="261" r:id="rId8"/>
    <p:sldId id="260" r:id="rId9"/>
    <p:sldId id="262" r:id="rId10"/>
    <p:sldId id="282" r:id="rId11"/>
    <p:sldId id="283" r:id="rId12"/>
    <p:sldId id="28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3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1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5617E-9DFC-477F-9AE5-199B79703180}" type="datetimeFigureOut">
              <a:rPr lang="en-GB" smtClean="0"/>
              <a:t>18/06/2021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6A3775-2AC1-499D-BFD6-0DD0A5EA8564}" type="slidenum">
              <a:rPr lang="en-GB" smtClean="0"/>
              <a:t>‹#›</a:t>
            </a:fld>
            <a:endParaRPr lang="en-GB"/>
          </a:p>
        </p:txBody>
      </p:sp>
    </p:spTree>
    <p:extLst>
      <p:ext uri="{BB962C8B-B14F-4D97-AF65-F5344CB8AC3E}">
        <p14:creationId xmlns:p14="http://schemas.microsoft.com/office/powerpoint/2010/main" val="4096078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6A3775-2AC1-499D-BFD6-0DD0A5EA8564}" type="slidenum">
              <a:rPr lang="en-GB" smtClean="0"/>
              <a:t>8</a:t>
            </a:fld>
            <a:endParaRPr lang="en-GB"/>
          </a:p>
        </p:txBody>
      </p:sp>
    </p:spTree>
    <p:extLst>
      <p:ext uri="{BB962C8B-B14F-4D97-AF65-F5344CB8AC3E}">
        <p14:creationId xmlns:p14="http://schemas.microsoft.com/office/powerpoint/2010/main" val="3510552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410023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849665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60686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756677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89305-8D9D-4F31-8D53-8EAC577E0399}" type="datetimeFigureOut">
              <a:rPr lang="en-GB" smtClean="0"/>
              <a:t>18/06/2021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4002936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89305-8D9D-4F31-8D53-8EAC577E0399}" type="datetimeFigureOut">
              <a:rPr lang="en-GB" smtClean="0"/>
              <a:t>18/06/2021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54391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89305-8D9D-4F31-8D53-8EAC577E0399}" type="datetimeFigureOut">
              <a:rPr lang="en-GB" smtClean="0"/>
              <a:t>18/06/2021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605545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491891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130451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469391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23864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7319687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272042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2442295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6478594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4092147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AC89305-8D9D-4F31-8D53-8EAC577E0399}" type="datetimeFigureOut">
              <a:rPr lang="en-GB" smtClean="0"/>
              <a:t>18/06/2021</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74373F1-33CE-484F-8A8C-2E57B76ABC53}" type="slidenum">
              <a:rPr lang="en-GB" smtClean="0"/>
              <a:t>‹#›</a:t>
            </a:fld>
            <a:endParaRPr lang="en-GB"/>
          </a:p>
        </p:txBody>
      </p:sp>
    </p:spTree>
    <p:extLst>
      <p:ext uri="{BB962C8B-B14F-4D97-AF65-F5344CB8AC3E}">
        <p14:creationId xmlns:p14="http://schemas.microsoft.com/office/powerpoint/2010/main" val="157884311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645024"/>
            <a:ext cx="7851648" cy="1828800"/>
          </a:xfrm>
        </p:spPr>
        <p:txBody>
          <a:bodyPr>
            <a:noAutofit/>
          </a:bodyPr>
          <a:lstStyle/>
          <a:p>
            <a:pPr algn="ctr"/>
            <a:r>
              <a:rPr lang="en-GB" sz="8000" dirty="0" smtClean="0"/>
              <a:t>Welcome</a:t>
            </a:r>
            <a:br>
              <a:rPr lang="en-GB" sz="8000" dirty="0" smtClean="0"/>
            </a:br>
            <a:r>
              <a:rPr lang="en-GB" sz="8000" dirty="0" smtClean="0"/>
              <a:t> to Year 2!</a:t>
            </a:r>
            <a:endParaRPr lang="en-GB" sz="8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lstStyle/>
          <a:p>
            <a:r>
              <a:rPr lang="en-GB" b="1" u="sng" dirty="0" smtClean="0">
                <a:solidFill>
                  <a:srgbClr val="FF0000"/>
                </a:solidFill>
              </a:rPr>
              <a:t>Who are the teaching staff?</a:t>
            </a:r>
            <a:endParaRPr lang="en-GB" b="1" u="sng" dirty="0">
              <a:solidFill>
                <a:srgbClr val="FF0000"/>
              </a:solidFill>
            </a:endParaRPr>
          </a:p>
        </p:txBody>
      </p:sp>
      <p:sp>
        <p:nvSpPr>
          <p:cNvPr id="3" name="Content Placeholder 2"/>
          <p:cNvSpPr>
            <a:spLocks noGrp="1"/>
          </p:cNvSpPr>
          <p:nvPr>
            <p:ph idx="1"/>
          </p:nvPr>
        </p:nvSpPr>
        <p:spPr>
          <a:xfrm>
            <a:off x="609599" y="1412776"/>
            <a:ext cx="6347714" cy="4628587"/>
          </a:xfrm>
        </p:spPr>
        <p:txBody>
          <a:bodyPr/>
          <a:lstStyle/>
          <a:p>
            <a:r>
              <a:rPr lang="en-GB" dirty="0" smtClean="0">
                <a:latin typeface="Calibri" panose="020F0502020204030204" pitchFamily="34" charset="0"/>
                <a:cs typeface="Calibri" panose="020F0502020204030204" pitchFamily="34" charset="0"/>
              </a:rPr>
              <a:t>The year 2 teachers are </a:t>
            </a:r>
            <a:r>
              <a:rPr lang="en-GB" dirty="0">
                <a:latin typeface="Calibri" panose="020F0502020204030204" pitchFamily="34" charset="0"/>
                <a:cs typeface="Calibri" panose="020F0502020204030204" pitchFamily="34" charset="0"/>
              </a:rPr>
              <a:t>M</a:t>
            </a:r>
            <a:r>
              <a:rPr lang="en-GB" dirty="0" smtClean="0">
                <a:latin typeface="Calibri" panose="020F0502020204030204" pitchFamily="34" charset="0"/>
                <a:cs typeface="Calibri" panose="020F0502020204030204" pitchFamily="34" charset="0"/>
              </a:rPr>
              <a:t>rs Oliver and Miss Sykes</a:t>
            </a:r>
          </a:p>
          <a:p>
            <a:endParaRPr lang="en-GB" dirty="0">
              <a:latin typeface="Calibri" panose="020F0502020204030204" pitchFamily="34" charset="0"/>
              <a:cs typeface="Calibri" panose="020F0502020204030204" pitchFamily="34" charset="0"/>
            </a:endParaRPr>
          </a:p>
          <a:p>
            <a:endParaRPr lang="en-GB" dirty="0" smtClean="0">
              <a:latin typeface="Calibri" panose="020F0502020204030204" pitchFamily="34" charset="0"/>
              <a:cs typeface="Calibri" panose="020F0502020204030204" pitchFamily="34" charset="0"/>
            </a:endParaRPr>
          </a:p>
          <a:p>
            <a:pPr marL="0" indent="0">
              <a:buNone/>
            </a:pPr>
            <a:r>
              <a:rPr lang="en-GB" dirty="0" smtClean="0">
                <a:latin typeface="Calibri" panose="020F0502020204030204" pitchFamily="34" charset="0"/>
                <a:cs typeface="Calibri" panose="020F0502020204030204" pitchFamily="34" charset="0"/>
              </a:rPr>
              <a:t>                                  </a:t>
            </a:r>
          </a:p>
          <a:p>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The year 2 </a:t>
            </a:r>
            <a:r>
              <a:rPr lang="en-GB" dirty="0" smtClean="0">
                <a:latin typeface="Calibri" panose="020F0502020204030204" pitchFamily="34" charset="0"/>
                <a:cs typeface="Calibri" panose="020F0502020204030204" pitchFamily="34" charset="0"/>
              </a:rPr>
              <a:t>Teaching assistants are Mrs Liptrot and Miss Hattersley.</a:t>
            </a:r>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On one afternoon, during the class teachers’ non-contact time, the children will be taught P.E. by Mr Parkinson</a:t>
            </a:r>
          </a:p>
          <a:p>
            <a:endParaRPr lang="en-GB" dirty="0">
              <a:latin typeface="Comic Sans MS" panose="030F0702030302020204" pitchFamily="66" charset="0"/>
            </a:endParaRPr>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2112094" y="1770350"/>
            <a:ext cx="1035685" cy="1255395"/>
          </a:xfrm>
          <a:prstGeom prst="rect">
            <a:avLst/>
          </a:prstGeom>
        </p:spPr>
      </p:pic>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3512066" y="1763688"/>
            <a:ext cx="1011256" cy="132243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4739" y="4774675"/>
            <a:ext cx="968173" cy="1288835"/>
          </a:xfrm>
          <a:prstGeom prst="rect">
            <a:avLst/>
          </a:prstGeom>
        </p:spPr>
      </p:pic>
      <p:pic>
        <p:nvPicPr>
          <p:cNvPr id="8" name="Picture 7"/>
          <p:cNvPicPr>
            <a:picLocks noChangeAspect="1"/>
          </p:cNvPicPr>
          <p:nvPr/>
        </p:nvPicPr>
        <p:blipFill>
          <a:blip r:embed="rId5"/>
          <a:stretch>
            <a:fillRect/>
          </a:stretch>
        </p:blipFill>
        <p:spPr>
          <a:xfrm>
            <a:off x="1115900" y="1876228"/>
            <a:ext cx="682811" cy="1030313"/>
          </a:xfrm>
          <a:prstGeom prst="rect">
            <a:avLst/>
          </a:prstGeom>
        </p:spPr>
      </p:pic>
      <p:pic>
        <p:nvPicPr>
          <p:cNvPr id="9" name="Picture 8"/>
          <p:cNvPicPr>
            <a:picLocks noChangeAspect="1"/>
          </p:cNvPicPr>
          <p:nvPr/>
        </p:nvPicPr>
        <p:blipFill>
          <a:blip r:embed="rId6"/>
          <a:stretch>
            <a:fillRect/>
          </a:stretch>
        </p:blipFill>
        <p:spPr>
          <a:xfrm>
            <a:off x="4887609" y="1797546"/>
            <a:ext cx="1090733" cy="120128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Our themes for this year.</a:t>
            </a:r>
            <a:endParaRPr lang="en-GB" b="1" u="sng" dirty="0"/>
          </a:p>
        </p:txBody>
      </p:sp>
      <p:graphicFrame>
        <p:nvGraphicFramePr>
          <p:cNvPr id="4" name="Table 3"/>
          <p:cNvGraphicFramePr>
            <a:graphicFrameLocks noGrp="1"/>
          </p:cNvGraphicFramePr>
          <p:nvPr>
            <p:extLst>
              <p:ext uri="{D42A27DB-BD31-4B8C-83A1-F6EECF244321}">
                <p14:modId xmlns:p14="http://schemas.microsoft.com/office/powerpoint/2010/main" val="1614193689"/>
              </p:ext>
            </p:extLst>
          </p:nvPr>
        </p:nvGraphicFramePr>
        <p:xfrm>
          <a:off x="591324" y="1484784"/>
          <a:ext cx="8013123" cy="4797795"/>
        </p:xfrm>
        <a:graphic>
          <a:graphicData uri="http://schemas.openxmlformats.org/drawingml/2006/table">
            <a:tbl>
              <a:tblPr firstRow="1" firstCol="1" bandRow="1"/>
              <a:tblGrid>
                <a:gridCol w="811854"/>
                <a:gridCol w="1143977"/>
                <a:gridCol w="1144552"/>
                <a:gridCol w="1143977"/>
                <a:gridCol w="1226429"/>
                <a:gridCol w="1270252"/>
                <a:gridCol w="1194716"/>
                <a:gridCol w="77366"/>
              </a:tblGrid>
              <a:tr h="144185">
                <a:tc gridSpan="8">
                  <a:txBody>
                    <a:bodyPr/>
                    <a:lstStyle/>
                    <a:p>
                      <a:pPr>
                        <a:lnSpc>
                          <a:spcPct val="106000"/>
                        </a:lnSpc>
                        <a:spcAft>
                          <a:spcPts val="0"/>
                        </a:spcAft>
                      </a:pPr>
                      <a:r>
                        <a:rPr lang="en-GB" sz="600" b="1" kern="1200"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                                                                                                                   Y2 Curriculum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477989">
                <a:tc>
                  <a:txBody>
                    <a:bodyPr/>
                    <a:lstStyle/>
                    <a:p>
                      <a:pPr algn="ctr">
                        <a:lnSpc>
                          <a:spcPct val="106000"/>
                        </a:lnSpc>
                        <a:spcAft>
                          <a:spcPts val="0"/>
                        </a:spcAft>
                      </a:pPr>
                      <a:r>
                        <a:rPr lang="en-GB" sz="6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6000"/>
                        </a:lnSpc>
                        <a:spcAft>
                          <a:spcPts val="0"/>
                        </a:spcAft>
                      </a:pPr>
                      <a:r>
                        <a:rPr lang="en-GB" sz="1000" kern="1200" dirty="0">
                          <a:effectLst/>
                          <a:latin typeface="Calibri" panose="020F0502020204030204" pitchFamily="34" charset="0"/>
                          <a:ea typeface="Calibri" panose="020F0502020204030204" pitchFamily="34" charset="0"/>
                          <a:cs typeface="Calibri" panose="020F0502020204030204" pitchFamily="34" charset="0"/>
                        </a:rPr>
                        <a:t>Autumn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The Place Where I Live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just">
                        <a:lnSpc>
                          <a:spcPct val="106000"/>
                        </a:lnSpc>
                        <a:spcAft>
                          <a:spcPts val="0"/>
                        </a:spcAft>
                      </a:pPr>
                      <a:r>
                        <a:rPr lang="en-GB" sz="1000" kern="1200" dirty="0">
                          <a:effectLst/>
                          <a:latin typeface="Calibri" panose="020F0502020204030204" pitchFamily="34" charset="0"/>
                          <a:ea typeface="Calibri" panose="020F0502020204030204" pitchFamily="34" charset="0"/>
                          <a:cs typeface="Calibri" panose="020F0502020204030204" pitchFamily="34" charset="0"/>
                        </a:rPr>
                        <a:t>Autumn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R="71755" algn="just">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The Queen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6000"/>
                        </a:lnSpc>
                        <a:spcAft>
                          <a:spcPts val="0"/>
                        </a:spcAft>
                      </a:pPr>
                      <a:r>
                        <a:rPr lang="en-GB" sz="1000" kern="1200" dirty="0">
                          <a:effectLst/>
                          <a:latin typeface="Calibri" panose="020F0502020204030204" pitchFamily="34" charset="0"/>
                          <a:ea typeface="Calibri" panose="020F0502020204030204" pitchFamily="34" charset="0"/>
                          <a:cs typeface="Calibri" panose="020F0502020204030204" pitchFamily="34" charset="0"/>
                        </a:rPr>
                        <a:t>Spring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Where would you prefer to live, Kenya or </a:t>
                      </a:r>
                      <a:r>
                        <a:rPr lang="en-GB" sz="1000" b="1" dirty="0" err="1">
                          <a:effectLst/>
                          <a:latin typeface="Calibri" panose="020F0502020204030204" pitchFamily="34" charset="0"/>
                          <a:ea typeface="Calibri" panose="020F0502020204030204" pitchFamily="34" charset="0"/>
                          <a:cs typeface="Calibri" panose="020F0502020204030204" pitchFamily="34" charset="0"/>
                        </a:rPr>
                        <a:t>Walkden</a:t>
                      </a:r>
                      <a:r>
                        <a:rPr lang="en-GB" sz="1000" b="1" dirty="0">
                          <a:effectLst/>
                          <a:latin typeface="Calibri" panose="020F0502020204030204" pitchFamily="34" charset="0"/>
                          <a:ea typeface="Calibri" panose="020F0502020204030204" pitchFamily="34" charset="0"/>
                          <a:cs typeface="Calibri" panose="020F0502020204030204" pitchFamily="34" charset="0"/>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6000"/>
                        </a:lnSpc>
                        <a:spcAft>
                          <a:spcPts val="0"/>
                        </a:spcAft>
                      </a:pPr>
                      <a:r>
                        <a:rPr lang="en-GB" sz="1000" kern="1200" dirty="0">
                          <a:effectLst/>
                          <a:latin typeface="Calibri" panose="020F0502020204030204" pitchFamily="34" charset="0"/>
                          <a:ea typeface="Calibri" panose="020F0502020204030204" pitchFamily="34" charset="0"/>
                          <a:cs typeface="Calibri" panose="020F0502020204030204" pitchFamily="34" charset="0"/>
                        </a:rPr>
                        <a:t>Spring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R="71755">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Fire! Fire!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6000"/>
                        </a:lnSpc>
                        <a:spcAft>
                          <a:spcPts val="0"/>
                        </a:spcAft>
                      </a:pPr>
                      <a:r>
                        <a:rPr lang="en-GB" sz="1000" kern="1200" dirty="0">
                          <a:effectLst/>
                          <a:latin typeface="Calibri" panose="020F0502020204030204" pitchFamily="34" charset="0"/>
                          <a:ea typeface="Calibri" panose="020F0502020204030204" pitchFamily="34" charset="0"/>
                          <a:cs typeface="Calibri" panose="020F0502020204030204" pitchFamily="34" charset="0"/>
                        </a:rPr>
                        <a:t>Summer 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Under the Sea</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6000"/>
                        </a:lnSpc>
                        <a:spcAft>
                          <a:spcPts val="0"/>
                        </a:spcAft>
                      </a:pPr>
                      <a:r>
                        <a:rPr lang="en-GB" sz="1000" kern="1200" dirty="0">
                          <a:effectLst/>
                          <a:latin typeface="Calibri" panose="020F0502020204030204" pitchFamily="34" charset="0"/>
                          <a:ea typeface="Calibri" panose="020F0502020204030204" pitchFamily="34" charset="0"/>
                          <a:cs typeface="Calibri" panose="020F0502020204030204" pitchFamily="34" charset="0"/>
                        </a:rPr>
                        <a:t>Summer 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Buckets and Spades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7000"/>
                        </a:lnSpc>
                        <a:spcAft>
                          <a:spcPts val="80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r>
              <a:tr h="591109">
                <a:tc>
                  <a:txBody>
                    <a:bodyPr/>
                    <a:lstStyle/>
                    <a:p>
                      <a:pPr>
                        <a:lnSpc>
                          <a:spcPct val="106000"/>
                        </a:lnSpc>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Maths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Number</a:t>
                      </a:r>
                      <a:r>
                        <a:rPr lang="en-GB" sz="1000" dirty="0">
                          <a:effectLst/>
                          <a:latin typeface="Calibri" panose="020F0502020204030204" pitchFamily="34" charset="0"/>
                          <a:ea typeface="Times New Roman" panose="02020603050405020304" pitchFamily="18" charset="0"/>
                          <a:cs typeface="Calibri" panose="020F0502020204030204" pitchFamily="34" charset="0"/>
                        </a:rPr>
                        <a:t>: Place value and addition and subtraction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Measurement:</a:t>
                      </a:r>
                      <a:r>
                        <a:rPr lang="en-GB" sz="1000" dirty="0">
                          <a:effectLst/>
                          <a:latin typeface="Calibri" panose="020F0502020204030204" pitchFamily="34" charset="0"/>
                          <a:ea typeface="Times New Roman" panose="02020603050405020304" pitchFamily="18" charset="0"/>
                          <a:cs typeface="Calibri" panose="020F0502020204030204" pitchFamily="34" charset="0"/>
                        </a:rPr>
                        <a:t> Money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Number:</a:t>
                      </a:r>
                      <a:r>
                        <a:rPr lang="en-GB" sz="1000" dirty="0">
                          <a:effectLst/>
                          <a:latin typeface="Calibri" panose="020F0502020204030204" pitchFamily="34" charset="0"/>
                          <a:ea typeface="Times New Roman" panose="02020603050405020304" pitchFamily="18" charset="0"/>
                          <a:cs typeface="Calibri" panose="020F0502020204030204" pitchFamily="34" charset="0"/>
                        </a:rPr>
                        <a:t> multiplication and division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Number</a:t>
                      </a:r>
                      <a:r>
                        <a:rPr lang="en-GB" sz="1000" dirty="0">
                          <a:effectLst/>
                          <a:latin typeface="Calibri" panose="020F0502020204030204" pitchFamily="34" charset="0"/>
                          <a:ea typeface="Times New Roman" panose="02020603050405020304" pitchFamily="18" charset="0"/>
                          <a:cs typeface="Calibri" panose="020F0502020204030204" pitchFamily="34" charset="0"/>
                        </a:rPr>
                        <a:t>: multiplication and division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Statistics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Geometry</a:t>
                      </a:r>
                      <a:r>
                        <a:rPr lang="en-GB" sz="1000" dirty="0">
                          <a:effectLst/>
                          <a:latin typeface="Calibri" panose="020F0502020204030204" pitchFamily="34" charset="0"/>
                          <a:ea typeface="Times New Roman" panose="02020603050405020304" pitchFamily="18" charset="0"/>
                          <a:cs typeface="Calibri" panose="020F0502020204030204" pitchFamily="34" charset="0"/>
                        </a:rPr>
                        <a:t>: shape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Number</a:t>
                      </a:r>
                      <a:r>
                        <a:rPr lang="en-GB" sz="1000" dirty="0">
                          <a:effectLst/>
                          <a:latin typeface="Calibri" panose="020F0502020204030204" pitchFamily="34" charset="0"/>
                          <a:ea typeface="Times New Roman" panose="02020603050405020304" pitchFamily="18" charset="0"/>
                          <a:cs typeface="Calibri" panose="020F0502020204030204" pitchFamily="34" charset="0"/>
                        </a:rPr>
                        <a:t>: Fractions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Measurement: </a:t>
                      </a:r>
                      <a:r>
                        <a:rPr lang="en-GB" sz="1000" dirty="0">
                          <a:effectLst/>
                          <a:latin typeface="Calibri" panose="020F0502020204030204" pitchFamily="34" charset="0"/>
                          <a:ea typeface="Times New Roman" panose="02020603050405020304" pitchFamily="18" charset="0"/>
                          <a:cs typeface="Calibri" panose="020F0502020204030204" pitchFamily="34" charset="0"/>
                        </a:rPr>
                        <a:t>length and height.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Geometry</a:t>
                      </a:r>
                      <a:r>
                        <a:rPr lang="en-GB" sz="1000" dirty="0">
                          <a:effectLst/>
                          <a:latin typeface="Calibri" panose="020F0502020204030204" pitchFamily="34" charset="0"/>
                          <a:ea typeface="Times New Roman" panose="02020603050405020304" pitchFamily="18" charset="0"/>
                          <a:cs typeface="Calibri" panose="020F0502020204030204" pitchFamily="34" charset="0"/>
                        </a:rPr>
                        <a:t>: position and directions.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Problem solving and efficient methods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Measurement: </a:t>
                      </a:r>
                      <a:r>
                        <a:rPr lang="en-GB" sz="1000" dirty="0">
                          <a:effectLst/>
                          <a:latin typeface="Calibri" panose="020F0502020204030204" pitchFamily="34" charset="0"/>
                          <a:ea typeface="Times New Roman" panose="02020603050405020304" pitchFamily="18" charset="0"/>
                          <a:cs typeface="Calibri" panose="020F0502020204030204" pitchFamily="34" charset="0"/>
                        </a:rPr>
                        <a:t>time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6000"/>
                        </a:lnSpc>
                        <a:spcAft>
                          <a:spcPts val="0"/>
                        </a:spcAft>
                      </a:pPr>
                      <a:r>
                        <a:rPr lang="en-GB" sz="1000" b="1" dirty="0">
                          <a:effectLst/>
                          <a:latin typeface="Calibri" panose="020F0502020204030204" pitchFamily="34" charset="0"/>
                          <a:ea typeface="Times New Roman" panose="02020603050405020304" pitchFamily="18" charset="0"/>
                          <a:cs typeface="Calibri" panose="020F0502020204030204" pitchFamily="34" charset="0"/>
                        </a:rPr>
                        <a:t>Measurement</a:t>
                      </a:r>
                      <a:r>
                        <a:rPr lang="en-GB" sz="1000" dirty="0">
                          <a:effectLst/>
                          <a:latin typeface="Calibri" panose="020F0502020204030204" pitchFamily="34" charset="0"/>
                          <a:ea typeface="Times New Roman" panose="02020603050405020304" pitchFamily="18" charset="0"/>
                          <a:cs typeface="Calibri" panose="020F0502020204030204" pitchFamily="34" charset="0"/>
                        </a:rPr>
                        <a:t>: Mass, capacity and temperature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80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r>
              <a:tr h="970848">
                <a:tc>
                  <a:txBody>
                    <a:bodyPr/>
                    <a:lstStyle/>
                    <a:p>
                      <a:pPr>
                        <a:lnSpc>
                          <a:spcPct val="106000"/>
                        </a:lnSpc>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English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Writing Outcome</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smtClean="0">
                          <a:effectLst/>
                          <a:latin typeface="Calibri" panose="020F0502020204030204" pitchFamily="34" charset="0"/>
                          <a:ea typeface="Calibri" panose="020F0502020204030204" pitchFamily="34" charset="0"/>
                          <a:cs typeface="Calibri" panose="020F0502020204030204" pitchFamily="34" charset="0"/>
                        </a:rPr>
                        <a:t>Stuck and Ruby’s </a:t>
                      </a:r>
                      <a:r>
                        <a:rPr lang="en-GB" sz="1000" dirty="0">
                          <a:effectLst/>
                          <a:latin typeface="Calibri" panose="020F0502020204030204" pitchFamily="34" charset="0"/>
                          <a:ea typeface="Calibri" panose="020F0502020204030204" pitchFamily="34" charset="0"/>
                          <a:cs typeface="Calibri" panose="020F0502020204030204" pitchFamily="34" charset="0"/>
                        </a:rPr>
                        <a:t>School </a:t>
                      </a:r>
                      <a:r>
                        <a:rPr lang="en-GB" sz="1000" dirty="0" smtClean="0">
                          <a:effectLst/>
                          <a:latin typeface="Calibri" panose="020F0502020204030204" pitchFamily="34" charset="0"/>
                          <a:ea typeface="Calibri" panose="020F0502020204030204" pitchFamily="34" charset="0"/>
                          <a:cs typeface="Calibri" panose="020F0502020204030204" pitchFamily="34" charset="0"/>
                        </a:rPr>
                        <a:t>Walk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Writing Outcome</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smtClean="0">
                          <a:effectLst/>
                          <a:latin typeface="Calibri" panose="020F0502020204030204" pitchFamily="34" charset="0"/>
                          <a:ea typeface="Calibri" panose="020F0502020204030204" pitchFamily="34" charset="0"/>
                          <a:cs typeface="Calibri" panose="020F0502020204030204" pitchFamily="34" charset="0"/>
                        </a:rPr>
                        <a:t>The </a:t>
                      </a:r>
                      <a:r>
                        <a:rPr lang="en-GB" sz="1000" dirty="0">
                          <a:effectLst/>
                          <a:latin typeface="Calibri" panose="020F0502020204030204" pitchFamily="34" charset="0"/>
                          <a:ea typeface="Calibri" panose="020F0502020204030204" pitchFamily="34" charset="0"/>
                          <a:cs typeface="Calibri" panose="020F0502020204030204" pitchFamily="34" charset="0"/>
                        </a:rPr>
                        <a:t>Queens Knickers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The Queen’s hat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The Queen (non-fiction</a:t>
                      </a:r>
                      <a:r>
                        <a:rPr lang="en-GB" sz="10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smtClean="0">
                          <a:effectLst/>
                          <a:latin typeface="Calibri" panose="020F0502020204030204" pitchFamily="34" charset="0"/>
                          <a:ea typeface="Calibri" panose="020F0502020204030204" pitchFamily="34" charset="0"/>
                          <a:cs typeface="Calibri" panose="020F0502020204030204" pitchFamily="34" charset="0"/>
                        </a:rPr>
                        <a:t>Outcome</a:t>
                      </a:r>
                      <a:r>
                        <a:rPr lang="en-GB" sz="1000" dirty="0" smtClean="0">
                          <a:effectLst/>
                          <a:latin typeface="Calibri" panose="020F0502020204030204" pitchFamily="34" charset="0"/>
                          <a:ea typeface="Calibri" panose="020F0502020204030204" pitchFamily="34" charset="0"/>
                          <a:cs typeface="Calibri" panose="020F0502020204030204" pitchFamily="34" charset="0"/>
                        </a:rPr>
                        <a:t>: Bringing </a:t>
                      </a:r>
                      <a:r>
                        <a:rPr lang="en-GB" sz="1000" dirty="0">
                          <a:effectLst/>
                          <a:latin typeface="Calibri" panose="020F0502020204030204" pitchFamily="34" charset="0"/>
                          <a:ea typeface="Calibri" panose="020F0502020204030204" pitchFamily="34" charset="0"/>
                          <a:cs typeface="Calibri" panose="020F0502020204030204" pitchFamily="34" charset="0"/>
                        </a:rPr>
                        <a:t>the rain to the </a:t>
                      </a:r>
                      <a:r>
                        <a:rPr lang="en-GB" sz="1000" dirty="0" err="1">
                          <a:effectLst/>
                          <a:latin typeface="Calibri" panose="020F0502020204030204" pitchFamily="34" charset="0"/>
                          <a:ea typeface="Calibri" panose="020F0502020204030204" pitchFamily="34" charset="0"/>
                          <a:cs typeface="Calibri" panose="020F0502020204030204" pitchFamily="34" charset="0"/>
                        </a:rPr>
                        <a:t>Kapiti</a:t>
                      </a:r>
                      <a:r>
                        <a:rPr lang="en-GB" sz="1000" dirty="0">
                          <a:effectLst/>
                          <a:latin typeface="Calibri" panose="020F0502020204030204" pitchFamily="34" charset="0"/>
                          <a:ea typeface="Calibri" panose="020F0502020204030204" pitchFamily="34" charset="0"/>
                          <a:cs typeface="Calibri" panose="020F0502020204030204" pitchFamily="34" charset="0"/>
                        </a:rPr>
                        <a:t> Plain (poem)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err="1">
                          <a:effectLst/>
                          <a:latin typeface="Calibri" panose="020F0502020204030204" pitchFamily="34" charset="0"/>
                          <a:ea typeface="Calibri" panose="020F0502020204030204" pitchFamily="34" charset="0"/>
                          <a:cs typeface="Calibri" panose="020F0502020204030204" pitchFamily="34" charset="0"/>
                        </a:rPr>
                        <a:t>Anansi</a:t>
                      </a:r>
                      <a:r>
                        <a:rPr lang="en-GB" sz="1000" dirty="0">
                          <a:effectLst/>
                          <a:latin typeface="Calibri" panose="020F0502020204030204" pitchFamily="34" charset="0"/>
                          <a:ea typeface="Calibri" panose="020F0502020204030204" pitchFamily="34" charset="0"/>
                          <a:cs typeface="Calibri" panose="020F0502020204030204" pitchFamily="34" charset="0"/>
                        </a:rPr>
                        <a:t> the </a:t>
                      </a:r>
                      <a:r>
                        <a:rPr lang="en-GB" sz="1000" dirty="0" smtClean="0">
                          <a:effectLst/>
                          <a:latin typeface="Calibri" panose="020F0502020204030204" pitchFamily="34" charset="0"/>
                          <a:ea typeface="Calibri" panose="020F0502020204030204" pitchFamily="34" charset="0"/>
                          <a:cs typeface="Calibri" panose="020F0502020204030204" pitchFamily="34" charset="0"/>
                        </a:rPr>
                        <a:t>Spider</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Writing Outcome: </a:t>
                      </a:r>
                      <a:r>
                        <a:rPr lang="en-GB" sz="1000" dirty="0" smtClean="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Fire(poem)</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The Great Fire Of London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Writing Outcome</a:t>
                      </a:r>
                      <a:r>
                        <a:rPr lang="en-GB" sz="1000" dirty="0">
                          <a:effectLst/>
                          <a:latin typeface="Calibri" panose="020F0502020204030204" pitchFamily="34" charset="0"/>
                          <a:ea typeface="Calibri" panose="020F0502020204030204" pitchFamily="34" charset="0"/>
                          <a:cs typeface="Calibri" panose="020F0502020204030204" pitchFamily="34" charset="0"/>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smtClean="0">
                          <a:effectLst/>
                          <a:latin typeface="Calibri" panose="020F0502020204030204" pitchFamily="34" charset="0"/>
                          <a:ea typeface="Calibri" panose="020F0502020204030204" pitchFamily="34" charset="0"/>
                          <a:cs typeface="Calibri" panose="020F0502020204030204" pitchFamily="34" charset="0"/>
                        </a:rPr>
                        <a:t>Sea </a:t>
                      </a:r>
                      <a:r>
                        <a:rPr lang="en-GB" sz="1000" dirty="0">
                          <a:effectLst/>
                          <a:latin typeface="Calibri" panose="020F0502020204030204" pitchFamily="34" charset="0"/>
                          <a:ea typeface="Calibri" panose="020F0502020204030204" pitchFamily="34" charset="0"/>
                          <a:cs typeface="Calibri" panose="020F0502020204030204" pitchFamily="34" charset="0"/>
                        </a:rPr>
                        <a:t>poems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Seaside Creatures (non-fiction</a:t>
                      </a:r>
                      <a:r>
                        <a:rPr lang="en-GB" sz="10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Writing Outcomes</a:t>
                      </a:r>
                      <a:r>
                        <a:rPr lang="en-GB" sz="1000" dirty="0">
                          <a:effectLst/>
                          <a:latin typeface="Calibri" panose="020F0502020204030204" pitchFamily="34" charset="0"/>
                          <a:ea typeface="Calibri" panose="020F0502020204030204" pitchFamily="34" charset="0"/>
                          <a:cs typeface="Calibri" panose="020F0502020204030204" pitchFamily="34" charset="0"/>
                        </a:rPr>
                        <a:t>: </a:t>
                      </a:r>
                      <a:r>
                        <a:rPr lang="en-GB" sz="1000" dirty="0" smtClean="0">
                          <a:effectLst/>
                          <a:latin typeface="Calibri" panose="020F0502020204030204" pitchFamily="34" charset="0"/>
                          <a:ea typeface="Calibri" panose="020F0502020204030204" pitchFamily="34" charset="0"/>
                          <a:cs typeface="Calibri" panose="020F0502020204030204" pitchFamily="34" charset="0"/>
                        </a:rPr>
                        <a:t>Harry </a:t>
                      </a:r>
                      <a:r>
                        <a:rPr lang="en-GB" sz="1000" dirty="0">
                          <a:effectLst/>
                          <a:latin typeface="Calibri" panose="020F0502020204030204" pitchFamily="34" charset="0"/>
                          <a:ea typeface="Calibri" panose="020F0502020204030204" pitchFamily="34" charset="0"/>
                          <a:cs typeface="Calibri" panose="020F0502020204030204" pitchFamily="34" charset="0"/>
                        </a:rPr>
                        <a:t>and the </a:t>
                      </a:r>
                      <a:r>
                        <a:rPr lang="en-GB" sz="1000" dirty="0" err="1">
                          <a:effectLst/>
                          <a:latin typeface="Calibri" panose="020F0502020204030204" pitchFamily="34" charset="0"/>
                          <a:ea typeface="Calibri" panose="020F0502020204030204" pitchFamily="34" charset="0"/>
                          <a:cs typeface="Calibri" panose="020F0502020204030204" pitchFamily="34" charset="0"/>
                        </a:rPr>
                        <a:t>Jaggedy</a:t>
                      </a:r>
                      <a:r>
                        <a:rPr lang="en-GB" sz="1000" dirty="0">
                          <a:effectLst/>
                          <a:latin typeface="Calibri" panose="020F0502020204030204" pitchFamily="34" charset="0"/>
                          <a:ea typeface="Calibri" panose="020F0502020204030204" pitchFamily="34" charset="0"/>
                          <a:cs typeface="Calibri" panose="020F0502020204030204" pitchFamily="34" charset="0"/>
                        </a:rPr>
                        <a:t> Daggers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b="1"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80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r>
              <a:tr h="714542">
                <a:tc>
                  <a:txBody>
                    <a:bodyPr/>
                    <a:lstStyle/>
                    <a:p>
                      <a:pPr>
                        <a:lnSpc>
                          <a:spcPct val="106000"/>
                        </a:lnSpc>
                        <a:spcAft>
                          <a:spcPts val="0"/>
                        </a:spcAft>
                      </a:pPr>
                      <a:r>
                        <a:rPr lang="en-GB" sz="6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Science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Everyday materials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i="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Everyday materials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R="71755">
                        <a:lnSpc>
                          <a:spcPct val="107000"/>
                        </a:lnSpc>
                        <a:spcAft>
                          <a:spcPts val="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All living things &amp; their </a:t>
                      </a:r>
                      <a:r>
                        <a:rPr lang="en-GB" sz="1000" b="1" dirty="0" smtClean="0">
                          <a:effectLst/>
                          <a:latin typeface="Calibri" panose="020F0502020204030204" pitchFamily="34" charset="0"/>
                          <a:ea typeface="Calibri" panose="020F0502020204030204" pitchFamily="34" charset="0"/>
                          <a:cs typeface="Times New Roman" panose="02020603050405020304" pitchFamily="18" charset="0"/>
                        </a:rPr>
                        <a:t>habitats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R="71755">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Animals including </a:t>
                      </a:r>
                      <a:r>
                        <a:rPr lang="en-GB" sz="1000" b="1" dirty="0" smtClean="0">
                          <a:effectLst/>
                          <a:latin typeface="Calibri" panose="020F0502020204030204" pitchFamily="34" charset="0"/>
                          <a:ea typeface="Calibri" panose="020F0502020204030204" pitchFamily="34" charset="0"/>
                          <a:cs typeface="Times New Roman" panose="02020603050405020304" pitchFamily="18" charset="0"/>
                        </a:rPr>
                        <a:t>humans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tabLst>
                          <a:tab pos="133350" algn="l"/>
                          <a:tab pos="796290" algn="ctr"/>
                        </a:tabLst>
                      </a:pPr>
                      <a:r>
                        <a:rPr lang="en-GB" sz="1000" b="1" dirty="0" smtClean="0">
                          <a:effectLst/>
                          <a:latin typeface="Calibri" panose="020F0502020204030204" pitchFamily="34" charset="0"/>
                          <a:ea typeface="Calibri" panose="020F0502020204030204" pitchFamily="34" charset="0"/>
                          <a:cs typeface="Times New Roman" panose="02020603050405020304" pitchFamily="18" charset="0"/>
                        </a:rPr>
                        <a:t>Plants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pPr>
                      <a:r>
                        <a:rPr lang="en-GB" sz="10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80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r>
              <a:tr h="479134">
                <a:tc>
                  <a:txBody>
                    <a:bodyPr/>
                    <a:lstStyle/>
                    <a:p>
                      <a:pPr>
                        <a:lnSpc>
                          <a:spcPct val="106000"/>
                        </a:lnSpc>
                        <a:spcAft>
                          <a:spcPts val="0"/>
                        </a:spcAft>
                      </a:pPr>
                      <a:r>
                        <a:rPr lang="en-GB" sz="6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History/Geography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Geography</a:t>
                      </a:r>
                      <a:r>
                        <a:rPr lang="en-GB" sz="1000" b="1" dirty="0" smtClean="0">
                          <a:effectLst/>
                          <a:latin typeface="Calibri" panose="020F0502020204030204" pitchFamily="34" charset="0"/>
                          <a:ea typeface="Calibri" panose="020F0502020204030204" pitchFamily="34" charset="0"/>
                          <a:cs typeface="Calibri" panose="020F0502020204030204" pitchFamily="34" charset="0"/>
                        </a:rPr>
                        <a:t>:</a:t>
                      </a:r>
                      <a:r>
                        <a:rPr lang="en-GB" sz="1000" dirty="0" smtClean="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a study of </a:t>
                      </a:r>
                      <a:r>
                        <a:rPr lang="en-GB" sz="1000" dirty="0" smtClean="0">
                          <a:effectLst/>
                          <a:latin typeface="Calibri" panose="020F0502020204030204" pitchFamily="34" charset="0"/>
                          <a:ea typeface="Calibri" panose="020F0502020204030204" pitchFamily="34" charset="0"/>
                          <a:cs typeface="Calibri" panose="020F0502020204030204" pitchFamily="34" charset="0"/>
                        </a:rPr>
                        <a:t>the </a:t>
                      </a:r>
                      <a:r>
                        <a:rPr lang="en-GB" sz="1000" dirty="0">
                          <a:effectLst/>
                          <a:latin typeface="Calibri" panose="020F0502020204030204" pitchFamily="34" charset="0"/>
                          <a:ea typeface="Calibri" panose="020F0502020204030204" pitchFamily="34" charset="0"/>
                          <a:cs typeface="Calibri" panose="020F0502020204030204" pitchFamily="34" charset="0"/>
                        </a:rPr>
                        <a:t>local area.</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marR="71755">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History: </a:t>
                      </a: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Queen </a:t>
                      </a:r>
                      <a:r>
                        <a:rPr lang="en-GB" sz="1000" dirty="0">
                          <a:effectLst/>
                          <a:latin typeface="Calibri" panose="020F0502020204030204" pitchFamily="34" charset="0"/>
                          <a:ea typeface="Calibri" panose="020F0502020204030204" pitchFamily="34" charset="0"/>
                          <a:cs typeface="Times New Roman" panose="02020603050405020304" pitchFamily="18" charset="0"/>
                        </a:rPr>
                        <a:t>Elizabeth </a:t>
                      </a: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11</a:t>
                      </a:r>
                      <a:r>
                        <a:rPr lang="en-GB" sz="1000" b="1" dirty="0" smtClean="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Geography:</a:t>
                      </a:r>
                      <a:r>
                        <a:rPr lang="en-GB" sz="1000" dirty="0">
                          <a:effectLst/>
                          <a:latin typeface="Calibri" panose="020F0502020204030204" pitchFamily="34" charset="0"/>
                          <a:ea typeface="Calibri" panose="020F0502020204030204" pitchFamily="34" charset="0"/>
                          <a:cs typeface="Calibri" panose="020F0502020204030204" pitchFamily="34" charset="0"/>
                        </a:rPr>
                        <a:t> </a:t>
                      </a:r>
                      <a:r>
                        <a:rPr lang="en-GB" sz="1000" dirty="0" smtClean="0">
                          <a:effectLst/>
                          <a:latin typeface="Calibri" panose="020F0502020204030204" pitchFamily="34" charset="0"/>
                          <a:ea typeface="Calibri" panose="020F0502020204030204" pitchFamily="34" charset="0"/>
                          <a:cs typeface="Calibri" panose="020F0502020204030204" pitchFamily="34" charset="0"/>
                        </a:rPr>
                        <a:t>contrasting</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a:t>
                      </a:r>
                      <a:r>
                        <a:rPr lang="en-GB" sz="1000" baseline="0" dirty="0" err="1" smtClean="0">
                          <a:effectLst/>
                          <a:latin typeface="Calibri" panose="020F0502020204030204" pitchFamily="34" charset="0"/>
                          <a:ea typeface="Calibri" panose="020F0502020204030204" pitchFamily="34" charset="0"/>
                          <a:cs typeface="Calibri" panose="020F0502020204030204" pitchFamily="34" charset="0"/>
                        </a:rPr>
                        <a:t>Walkden</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with Kenya</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marR="71755">
                        <a:lnSpc>
                          <a:spcPct val="107000"/>
                        </a:lnSpc>
                        <a:spcAft>
                          <a:spcPts val="0"/>
                        </a:spcAft>
                      </a:pPr>
                      <a:r>
                        <a:rPr lang="en-GB" sz="1000" b="1" dirty="0" err="1" smtClean="0">
                          <a:solidFill>
                            <a:srgbClr val="44546A"/>
                          </a:solidFill>
                          <a:effectLst/>
                          <a:latin typeface="Calibri" panose="020F0502020204030204" pitchFamily="34" charset="0"/>
                          <a:ea typeface="Calibri" panose="020F0502020204030204" pitchFamily="34" charset="0"/>
                          <a:cs typeface="Times New Roman" panose="02020603050405020304" pitchFamily="18" charset="0"/>
                        </a:rPr>
                        <a:t>History:</a:t>
                      </a:r>
                      <a:r>
                        <a:rPr lang="en-GB" sz="1000" dirty="0" err="1" smtClean="0">
                          <a:effectLst/>
                          <a:latin typeface="Calibri" panose="020F0502020204030204" pitchFamily="34" charset="0"/>
                          <a:ea typeface="Calibri" panose="020F0502020204030204" pitchFamily="34" charset="0"/>
                          <a:cs typeface="Times New Roman" panose="02020603050405020304" pitchFamily="18" charset="0"/>
                        </a:rPr>
                        <a:t>The</a:t>
                      </a: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000" dirty="0">
                          <a:effectLst/>
                          <a:latin typeface="Calibri" panose="020F0502020204030204" pitchFamily="34" charset="0"/>
                          <a:ea typeface="Calibri" panose="020F0502020204030204" pitchFamily="34" charset="0"/>
                          <a:cs typeface="Times New Roman" panose="02020603050405020304" pitchFamily="18" charset="0"/>
                        </a:rPr>
                        <a:t>Great Fire of London</a:t>
                      </a: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0"/>
                        </a:spcAft>
                      </a:pPr>
                      <a:r>
                        <a:rPr lang="en-GB" sz="1000" b="1" dirty="0" err="1" smtClean="0">
                          <a:effectLst/>
                          <a:latin typeface="Calibri" panose="020F0502020204030204" pitchFamily="34" charset="0"/>
                          <a:ea typeface="Calibri" panose="020F0502020204030204" pitchFamily="34" charset="0"/>
                          <a:cs typeface="Calibri" panose="020F0502020204030204" pitchFamily="34" charset="0"/>
                        </a:rPr>
                        <a:t>Geography</a:t>
                      </a:r>
                      <a:r>
                        <a:rPr lang="en-GB" sz="1000" dirty="0" err="1" smtClean="0">
                          <a:effectLst/>
                          <a:latin typeface="Calibri" panose="020F0502020204030204" pitchFamily="34" charset="0"/>
                          <a:ea typeface="Calibri" panose="020F0502020204030204" pitchFamily="34" charset="0"/>
                          <a:cs typeface="Calibri" panose="020F0502020204030204" pitchFamily="34" charset="0"/>
                        </a:rPr>
                        <a:t>:seaside</a:t>
                      </a:r>
                      <a:r>
                        <a:rPr lang="en-GB" sz="1000" dirty="0" smtClean="0">
                          <a:effectLst/>
                          <a:latin typeface="Calibri" panose="020F0502020204030204" pitchFamily="34" charset="0"/>
                          <a:ea typeface="Calibri" panose="020F0502020204030204" pitchFamily="34" charset="0"/>
                          <a:cs typeface="Calibri" panose="020F0502020204030204" pitchFamily="34" charset="0"/>
                        </a:rPr>
                        <a:t> </a:t>
                      </a:r>
                      <a:r>
                        <a:rPr lang="en-GB" sz="1000" dirty="0">
                          <a:effectLst/>
                          <a:latin typeface="Calibri" panose="020F0502020204030204" pitchFamily="34" charset="0"/>
                          <a:ea typeface="Calibri" panose="020F0502020204030204" pitchFamily="34" charset="0"/>
                          <a:cs typeface="Calibri" panose="020F0502020204030204" pitchFamily="34" charset="0"/>
                        </a:rPr>
                        <a:t>locations.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gn="ct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Local Study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 Geography and History)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3CD"/>
                    </a:solidFill>
                  </a:tcPr>
                </a:tc>
                <a:tc>
                  <a:txBody>
                    <a:bodyPr/>
                    <a:lstStyle/>
                    <a:p>
                      <a:pPr>
                        <a:lnSpc>
                          <a:spcPct val="107000"/>
                        </a:lnSpc>
                        <a:spcAft>
                          <a:spcPts val="80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r>
              <a:tr h="714542">
                <a:tc>
                  <a:txBody>
                    <a:bodyPr/>
                    <a:lstStyle/>
                    <a:p>
                      <a:pPr>
                        <a:lnSpc>
                          <a:spcPct val="106000"/>
                        </a:lnSpc>
                        <a:spcAft>
                          <a:spcPts val="0"/>
                        </a:spcAft>
                      </a:pPr>
                      <a:r>
                        <a:rPr lang="en-GB" sz="6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Art/DT/Music</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Art</a:t>
                      </a:r>
                      <a:r>
                        <a:rPr lang="en-GB" sz="1000" dirty="0">
                          <a:effectLst/>
                          <a:latin typeface="Calibri" panose="020F0502020204030204" pitchFamily="34" charset="0"/>
                          <a:ea typeface="Calibri" panose="020F0502020204030204" pitchFamily="34" charset="0"/>
                          <a:cs typeface="Calibri" panose="020F0502020204030204" pitchFamily="34" charset="0"/>
                        </a:rPr>
                        <a:t>: Lowry </a:t>
                      </a:r>
                      <a:r>
                        <a:rPr lang="en-GB" sz="1000" b="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R="71755">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Design Technology: </a:t>
                      </a:r>
                      <a:r>
                        <a:rPr lang="en-GB" sz="1000" dirty="0">
                          <a:effectLst/>
                          <a:latin typeface="Calibri" panose="020F0502020204030204" pitchFamily="34" charset="0"/>
                          <a:ea typeface="Calibri" panose="020F0502020204030204" pitchFamily="34" charset="0"/>
                          <a:cs typeface="Calibri" panose="020F0502020204030204" pitchFamily="34" charset="0"/>
                        </a:rPr>
                        <a:t>- Food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R="71755">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Art: </a:t>
                      </a:r>
                      <a:r>
                        <a:rPr lang="en-GB" sz="1000" dirty="0">
                          <a:effectLst/>
                          <a:latin typeface="Calibri" panose="020F0502020204030204" pitchFamily="34" charset="0"/>
                          <a:ea typeface="Calibri" panose="020F0502020204030204" pitchFamily="34" charset="0"/>
                          <a:cs typeface="Calibri" panose="020F0502020204030204" pitchFamily="34" charset="0"/>
                        </a:rPr>
                        <a:t>Appreciate portraits of the Queen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Music: </a:t>
                      </a:r>
                      <a:r>
                        <a:rPr lang="en-GB" sz="1000" dirty="0" err="1">
                          <a:effectLst/>
                          <a:latin typeface="Calibri" panose="020F0502020204030204" pitchFamily="34" charset="0"/>
                          <a:ea typeface="Calibri" panose="020F0502020204030204" pitchFamily="34" charset="0"/>
                          <a:cs typeface="Calibri" panose="020F0502020204030204" pitchFamily="34" charset="0"/>
                        </a:rPr>
                        <a:t>Zootime</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Art</a:t>
                      </a:r>
                      <a:r>
                        <a:rPr lang="en-GB" sz="1000" dirty="0">
                          <a:effectLst/>
                          <a:latin typeface="Calibri" panose="020F0502020204030204" pitchFamily="34" charset="0"/>
                          <a:ea typeface="Calibri" panose="020F0502020204030204" pitchFamily="34" charset="0"/>
                          <a:cs typeface="Calibri" panose="020F0502020204030204" pitchFamily="34" charset="0"/>
                        </a:rPr>
                        <a:t>: Appreciate African masks and art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R="71755">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Design Technology: </a:t>
                      </a:r>
                      <a:r>
                        <a:rPr lang="en-GB" sz="1000" dirty="0">
                          <a:effectLst/>
                          <a:latin typeface="Calibri" panose="020F0502020204030204" pitchFamily="34" charset="0"/>
                          <a:ea typeface="Calibri" panose="020F0502020204030204" pitchFamily="34" charset="0"/>
                          <a:cs typeface="Calibri" panose="020F0502020204030204" pitchFamily="34" charset="0"/>
                        </a:rPr>
                        <a:t>design and </a:t>
                      </a:r>
                      <a:r>
                        <a:rPr lang="en-GB" sz="1000" dirty="0" smtClean="0">
                          <a:effectLst/>
                          <a:latin typeface="Calibri" panose="020F0502020204030204" pitchFamily="34" charset="0"/>
                          <a:ea typeface="Calibri" panose="020F0502020204030204" pitchFamily="34" charset="0"/>
                          <a:cs typeface="Calibri" panose="020F0502020204030204" pitchFamily="34" charset="0"/>
                        </a:rPr>
                        <a:t>create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R="71755">
                        <a:lnSpc>
                          <a:spcPct val="107000"/>
                        </a:lnSpc>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Wheeled vehicle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R="71755">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Art: </a:t>
                      </a:r>
                      <a:r>
                        <a:rPr lang="en-GB" sz="1000" dirty="0">
                          <a:effectLst/>
                          <a:latin typeface="Calibri" panose="020F0502020204030204" pitchFamily="34" charset="0"/>
                          <a:ea typeface="Calibri" panose="020F0502020204030204" pitchFamily="34" charset="0"/>
                          <a:cs typeface="Calibri" panose="020F0502020204030204" pitchFamily="34" charset="0"/>
                        </a:rPr>
                        <a:t>Appreciate paintings of the great fire of London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Music: </a:t>
                      </a:r>
                      <a:r>
                        <a:rPr lang="en-GB" sz="1000" dirty="0">
                          <a:effectLst/>
                          <a:latin typeface="Calibri" panose="020F0502020204030204" pitchFamily="34" charset="0"/>
                          <a:ea typeface="Calibri" panose="020F0502020204030204" pitchFamily="34" charset="0"/>
                          <a:cs typeface="Calibri" panose="020F0502020204030204" pitchFamily="34" charset="0"/>
                        </a:rPr>
                        <a:t>Journey ~ </a:t>
                      </a:r>
                      <a:r>
                        <a:rPr lang="en-GB" sz="1000" b="1" dirty="0" smtClean="0">
                          <a:effectLst/>
                          <a:latin typeface="Calibri" panose="020F0502020204030204" pitchFamily="34" charset="0"/>
                          <a:ea typeface="Calibri" panose="020F0502020204030204" pitchFamily="34" charset="0"/>
                          <a:cs typeface="Calibri" panose="020F0502020204030204" pitchFamily="34" charset="0"/>
                        </a:rPr>
                        <a:t>Art</a:t>
                      </a:r>
                      <a:r>
                        <a:rPr lang="en-GB" sz="1000" dirty="0">
                          <a:effectLst/>
                          <a:latin typeface="Calibri" panose="020F0502020204030204" pitchFamily="34" charset="0"/>
                          <a:ea typeface="Calibri" panose="020F0502020204030204" pitchFamily="34" charset="0"/>
                          <a:cs typeface="Calibri" panose="020F0502020204030204" pitchFamily="34" charset="0"/>
                        </a:rPr>
                        <a:t>: Appreciate Sea </a:t>
                      </a:r>
                      <a:r>
                        <a:rPr lang="en-GB" sz="1000" dirty="0" err="1">
                          <a:effectLst/>
                          <a:latin typeface="Calibri" panose="020F0502020204030204" pitchFamily="34" charset="0"/>
                          <a:ea typeface="Calibri" panose="020F0502020204030204" pitchFamily="34" charset="0"/>
                          <a:cs typeface="Calibri" panose="020F0502020204030204" pitchFamily="34" charset="0"/>
                        </a:rPr>
                        <a:t>Scapes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Art</a:t>
                      </a:r>
                      <a:r>
                        <a:rPr lang="en-GB" sz="1000" dirty="0">
                          <a:effectLst/>
                          <a:latin typeface="Calibri" panose="020F0502020204030204" pitchFamily="34" charset="0"/>
                          <a:ea typeface="Calibri" panose="020F0502020204030204" pitchFamily="34" charset="0"/>
                          <a:cs typeface="Calibri" panose="020F0502020204030204" pitchFamily="34" charset="0"/>
                        </a:rPr>
                        <a:t>: Printing techniques –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5961" marR="35961" marT="69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803176"/>
          </a:xfrm>
        </p:spPr>
        <p:txBody>
          <a:bodyPr/>
          <a:lstStyle/>
          <a:p>
            <a:r>
              <a:rPr lang="en-GB" dirty="0"/>
              <a:t>Arriving and Leaving School</a:t>
            </a:r>
          </a:p>
        </p:txBody>
      </p:sp>
      <p:sp>
        <p:nvSpPr>
          <p:cNvPr id="3" name="Content Placeholder 2"/>
          <p:cNvSpPr>
            <a:spLocks noGrp="1"/>
          </p:cNvSpPr>
          <p:nvPr>
            <p:ph idx="1"/>
          </p:nvPr>
        </p:nvSpPr>
        <p:spPr>
          <a:xfrm>
            <a:off x="609599" y="1484784"/>
            <a:ext cx="6347714" cy="4556579"/>
          </a:xfrm>
        </p:spPr>
        <p:txBody>
          <a:bodyPr>
            <a:normAutofit/>
          </a:bodyPr>
          <a:lstStyle/>
          <a:p>
            <a:r>
              <a:rPr lang="en-GB" dirty="0">
                <a:latin typeface="Calibri" panose="020F0502020204030204" pitchFamily="34" charset="0"/>
                <a:cs typeface="Calibri" panose="020F0502020204030204" pitchFamily="34" charset="0"/>
              </a:rPr>
              <a:t>Registration opens at 8.50am and closes at 9.10am. </a:t>
            </a:r>
          </a:p>
          <a:p>
            <a:r>
              <a:rPr lang="en-GB" dirty="0">
                <a:latin typeface="Calibri" panose="020F0502020204030204" pitchFamily="34" charset="0"/>
                <a:cs typeface="Calibri" panose="020F0502020204030204" pitchFamily="34" charset="0"/>
              </a:rPr>
              <a:t>Children in </a:t>
            </a:r>
            <a:r>
              <a:rPr lang="en-GB" dirty="0">
                <a:latin typeface="Calibri" panose="020F0502020204030204" pitchFamily="34" charset="0"/>
                <a:cs typeface="Calibri" panose="020F0502020204030204" pitchFamily="34" charset="0"/>
              </a:rPr>
              <a:t>W</a:t>
            </a:r>
            <a:r>
              <a:rPr lang="en-GB" dirty="0" smtClean="0">
                <a:latin typeface="Calibri" panose="020F0502020204030204" pitchFamily="34" charset="0"/>
                <a:cs typeface="Calibri" panose="020F0502020204030204" pitchFamily="34" charset="0"/>
              </a:rPr>
              <a:t>illow 1 </a:t>
            </a:r>
            <a:r>
              <a:rPr lang="en-GB" dirty="0" smtClean="0">
                <a:latin typeface="Calibri" panose="020F0502020204030204" pitchFamily="34" charset="0"/>
                <a:cs typeface="Calibri" panose="020F0502020204030204" pitchFamily="34" charset="0"/>
              </a:rPr>
              <a:t>and Willow </a:t>
            </a:r>
            <a:r>
              <a:rPr lang="en-GB" dirty="0" smtClean="0">
                <a:latin typeface="Calibri" panose="020F0502020204030204" pitchFamily="34" charset="0"/>
                <a:cs typeface="Calibri" panose="020F0502020204030204" pitchFamily="34" charset="0"/>
              </a:rPr>
              <a:t>2 </a:t>
            </a:r>
            <a:r>
              <a:rPr lang="en-GB" dirty="0" smtClean="0">
                <a:latin typeface="Calibri" panose="020F0502020204030204" pitchFamily="34" charset="0"/>
                <a:cs typeface="Calibri" panose="020F0502020204030204" pitchFamily="34" charset="0"/>
              </a:rPr>
              <a:t>should </a:t>
            </a:r>
            <a:r>
              <a:rPr lang="en-GB" b="1" dirty="0">
                <a:latin typeface="Calibri" panose="020F0502020204030204" pitchFamily="34" charset="0"/>
                <a:cs typeface="Calibri" panose="020F0502020204030204" pitchFamily="34" charset="0"/>
              </a:rPr>
              <a:t>enter</a:t>
            </a:r>
            <a:r>
              <a:rPr lang="en-GB" dirty="0">
                <a:latin typeface="Calibri" panose="020F0502020204030204" pitchFamily="34" charset="0"/>
                <a:cs typeface="Calibri" panose="020F0502020204030204" pitchFamily="34" charset="0"/>
              </a:rPr>
              <a:t> and leave school through the </a:t>
            </a:r>
            <a:r>
              <a:rPr lang="en-GB" dirty="0" smtClean="0">
                <a:latin typeface="Calibri" panose="020F0502020204030204" pitchFamily="34" charset="0"/>
                <a:cs typeface="Calibri" panose="020F0502020204030204" pitchFamily="34" charset="0"/>
              </a:rPr>
              <a:t>Y2 door on the playground</a:t>
            </a:r>
          </a:p>
          <a:p>
            <a:r>
              <a:rPr lang="en-GB" dirty="0" smtClean="0">
                <a:latin typeface="Calibri" panose="020F0502020204030204" pitchFamily="34" charset="0"/>
                <a:cs typeface="Calibri" panose="020F0502020204030204" pitchFamily="34" charset="0"/>
              </a:rPr>
              <a:t>School </a:t>
            </a:r>
            <a:r>
              <a:rPr lang="en-GB" dirty="0">
                <a:latin typeface="Calibri" panose="020F0502020204030204" pitchFamily="34" charset="0"/>
                <a:cs typeface="Calibri" panose="020F0502020204030204" pitchFamily="34" charset="0"/>
              </a:rPr>
              <a:t>finishes at 3.15pm and </a:t>
            </a:r>
            <a:r>
              <a:rPr lang="en-GB" dirty="0" smtClean="0">
                <a:latin typeface="Calibri" panose="020F0502020204030204" pitchFamily="34" charset="0"/>
                <a:cs typeface="Calibri" panose="020F0502020204030204" pitchFamily="34" charset="0"/>
              </a:rPr>
              <a:t>Willow class </a:t>
            </a:r>
            <a:r>
              <a:rPr lang="en-GB" dirty="0">
                <a:latin typeface="Calibri" panose="020F0502020204030204" pitchFamily="34" charset="0"/>
                <a:cs typeface="Calibri" panose="020F0502020204030204" pitchFamily="34" charset="0"/>
              </a:rPr>
              <a:t>children should be collected from </a:t>
            </a:r>
            <a:r>
              <a:rPr lang="en-GB" dirty="0" smtClean="0">
                <a:latin typeface="Calibri" panose="020F0502020204030204" pitchFamily="34" charset="0"/>
                <a:cs typeface="Calibri" panose="020F0502020204030204" pitchFamily="34" charset="0"/>
              </a:rPr>
              <a:t>the same Y2 door.  </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Any changes to home time collection arrangements must be notified by an adult to school staff and not via the child.</a:t>
            </a:r>
          </a:p>
          <a:p>
            <a:endParaRPr lang="en-GB" dirty="0"/>
          </a:p>
        </p:txBody>
      </p:sp>
    </p:spTree>
    <p:extLst>
      <p:ext uri="{BB962C8B-B14F-4D97-AF65-F5344CB8AC3E}">
        <p14:creationId xmlns:p14="http://schemas.microsoft.com/office/powerpoint/2010/main" val="4147453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 and Snack times</a:t>
            </a:r>
            <a:endParaRPr lang="en-GB" dirty="0"/>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All children will receive toast at snack time</a:t>
            </a:r>
          </a:p>
          <a:p>
            <a:r>
              <a:rPr lang="en-GB" dirty="0">
                <a:latin typeface="Calibri" panose="020F0502020204030204" pitchFamily="34" charset="0"/>
                <a:cs typeface="Calibri" panose="020F0502020204030204" pitchFamily="34" charset="0"/>
              </a:rPr>
              <a:t>Milk is also available if you wish to pay for this</a:t>
            </a:r>
          </a:p>
          <a:p>
            <a:r>
              <a:rPr lang="en-GB" dirty="0">
                <a:latin typeface="Calibri" panose="020F0502020204030204" pitchFamily="34" charset="0"/>
                <a:cs typeface="Calibri" panose="020F0502020204030204" pitchFamily="34" charset="0"/>
              </a:rPr>
              <a:t>All children can drink from their water bottles at any time of the day (except during direct teaching!)</a:t>
            </a:r>
          </a:p>
          <a:p>
            <a:r>
              <a:rPr lang="en-GB" dirty="0">
                <a:latin typeface="Calibri" panose="020F0502020204030204" pitchFamily="34" charset="0"/>
                <a:cs typeface="Calibri" panose="020F0502020204030204" pitchFamily="34" charset="0"/>
              </a:rPr>
              <a:t>Children in </a:t>
            </a:r>
            <a:r>
              <a:rPr lang="en-GB" dirty="0" smtClean="0">
                <a:latin typeface="Calibri" panose="020F0502020204030204" pitchFamily="34" charset="0"/>
                <a:cs typeface="Calibri" panose="020F0502020204030204" pitchFamily="34" charset="0"/>
              </a:rPr>
              <a:t>Y2 </a:t>
            </a:r>
            <a:r>
              <a:rPr lang="en-GB" dirty="0">
                <a:latin typeface="Calibri" panose="020F0502020204030204" pitchFamily="34" charset="0"/>
                <a:cs typeface="Calibri" panose="020F0502020204030204" pitchFamily="34" charset="0"/>
              </a:rPr>
              <a:t>receive a piece of fruit after lunch break</a:t>
            </a:r>
          </a:p>
          <a:p>
            <a:r>
              <a:rPr lang="en-GB" dirty="0">
                <a:latin typeface="Calibri" panose="020F0502020204030204" pitchFamily="34" charset="0"/>
                <a:cs typeface="Calibri" panose="020F0502020204030204" pitchFamily="34" charset="0"/>
              </a:rPr>
              <a:t>School lunches are free for children in KS1</a:t>
            </a:r>
          </a:p>
          <a:p>
            <a:r>
              <a:rPr lang="en-GB" dirty="0">
                <a:latin typeface="Calibri" panose="020F0502020204030204" pitchFamily="34" charset="0"/>
                <a:cs typeface="Calibri" panose="020F0502020204030204" pitchFamily="34" charset="0"/>
              </a:rPr>
              <a:t>Children may bring in packed lunches if they prefer</a:t>
            </a:r>
          </a:p>
          <a:p>
            <a:r>
              <a:rPr lang="en-GB" dirty="0">
                <a:latin typeface="Calibri" panose="020F0502020204030204" pitchFamily="34" charset="0"/>
                <a:cs typeface="Calibri" panose="020F0502020204030204" pitchFamily="34" charset="0"/>
              </a:rPr>
              <a:t>Children in </a:t>
            </a:r>
            <a:r>
              <a:rPr lang="en-GB" dirty="0" smtClean="0">
                <a:latin typeface="Calibri" panose="020F0502020204030204" pitchFamily="34" charset="0"/>
                <a:cs typeface="Calibri" panose="020F0502020204030204" pitchFamily="34" charset="0"/>
              </a:rPr>
              <a:t>Y2 </a:t>
            </a:r>
            <a:r>
              <a:rPr lang="en-GB" dirty="0">
                <a:latin typeface="Calibri" panose="020F0502020204030204" pitchFamily="34" charset="0"/>
                <a:cs typeface="Calibri" panose="020F0502020204030204" pitchFamily="34" charset="0"/>
              </a:rPr>
              <a:t>will all have lunch and break together </a:t>
            </a:r>
          </a:p>
          <a:p>
            <a:endParaRPr lang="en-GB" dirty="0"/>
          </a:p>
        </p:txBody>
      </p:sp>
    </p:spTree>
    <p:extLst>
      <p:ext uri="{BB962C8B-B14F-4D97-AF65-F5344CB8AC3E}">
        <p14:creationId xmlns:p14="http://schemas.microsoft.com/office/powerpoint/2010/main" val="2883803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u="sng" dirty="0" smtClean="0"/>
              <a:t>P.E. – days and kit and other uniform.</a:t>
            </a:r>
          </a:p>
        </p:txBody>
      </p:sp>
      <p:sp>
        <p:nvSpPr>
          <p:cNvPr id="3" name="Content Placeholder 2"/>
          <p:cNvSpPr>
            <a:spLocks noGrp="1"/>
          </p:cNvSpPr>
          <p:nvPr>
            <p:ph idx="1"/>
          </p:nvPr>
        </p:nvSpPr>
        <p:spPr>
          <a:xfrm>
            <a:off x="457200" y="1844824"/>
            <a:ext cx="7139136" cy="4464496"/>
          </a:xfrm>
        </p:spPr>
        <p:txBody>
          <a:bodyPr>
            <a:normAutofit fontScale="92500"/>
          </a:bodyPr>
          <a:lstStyle/>
          <a:p>
            <a:r>
              <a:rPr lang="en-GB" sz="1900" dirty="0" smtClean="0">
                <a:latin typeface="Calibri" panose="020F0502020204030204" pitchFamily="34" charset="0"/>
                <a:cs typeface="Calibri" panose="020F0502020204030204" pitchFamily="34" charset="0"/>
              </a:rPr>
              <a:t>Physical education will be taught teach </a:t>
            </a:r>
            <a:r>
              <a:rPr lang="en-GB" sz="1900" dirty="0" smtClean="0">
                <a:latin typeface="Calibri" panose="020F0502020204030204" pitchFamily="34" charset="0"/>
                <a:cs typeface="Calibri" panose="020F0502020204030204" pitchFamily="34" charset="0"/>
              </a:rPr>
              <a:t>week</a:t>
            </a:r>
            <a:endParaRPr lang="en-GB" sz="1900" dirty="0" smtClean="0">
              <a:latin typeface="Calibri" panose="020F0502020204030204" pitchFamily="34" charset="0"/>
              <a:cs typeface="Calibri" panose="020F0502020204030204" pitchFamily="34" charset="0"/>
            </a:endParaRPr>
          </a:p>
          <a:p>
            <a:r>
              <a:rPr lang="en-GB" sz="1900" dirty="0" smtClean="0">
                <a:latin typeface="Calibri" panose="020F0502020204030204" pitchFamily="34" charset="0"/>
                <a:cs typeface="Calibri" panose="020F0502020204030204" pitchFamily="34" charset="0"/>
              </a:rPr>
              <a:t>The children should have the following kit: white t-shirt, black shorts and plimsolls. In addition, we would like the children to have tracksuit bottoms in winter. Ideally these would be plain blue or black bottoms </a:t>
            </a:r>
            <a:endParaRPr lang="en-GB" sz="1900" dirty="0" smtClean="0">
              <a:latin typeface="Calibri" panose="020F0502020204030204" pitchFamily="34" charset="0"/>
              <a:cs typeface="Calibri" panose="020F0502020204030204" pitchFamily="34" charset="0"/>
            </a:endParaRPr>
          </a:p>
          <a:p>
            <a:r>
              <a:rPr lang="en-GB" sz="1900" dirty="0">
                <a:latin typeface="Calibri" panose="020F0502020204030204" pitchFamily="34" charset="0"/>
                <a:cs typeface="Calibri" panose="020F0502020204030204" pitchFamily="34" charset="0"/>
              </a:rPr>
              <a:t>Children should come into school in their PE kit on the day that their class does PE. You will be informed via a text message which day this is </a:t>
            </a:r>
            <a:endParaRPr lang="en-GB" sz="1900" dirty="0" smtClean="0">
              <a:latin typeface="Calibri" panose="020F0502020204030204" pitchFamily="34" charset="0"/>
              <a:cs typeface="Calibri" panose="020F0502020204030204" pitchFamily="34" charset="0"/>
            </a:endParaRPr>
          </a:p>
          <a:p>
            <a:r>
              <a:rPr lang="en-GB" sz="1900" dirty="0" smtClean="0">
                <a:latin typeface="Calibri" panose="020F0502020204030204" pitchFamily="34" charset="0"/>
                <a:cs typeface="Calibri" panose="020F0502020204030204" pitchFamily="34" charset="0"/>
              </a:rPr>
              <a:t>Earrings – children should not wear earrings for P.E. Therefore, unless they are able to remove them themselves, they should not wear them  on P.E. </a:t>
            </a:r>
            <a:r>
              <a:rPr lang="en-GB" sz="1900" dirty="0" smtClean="0">
                <a:latin typeface="Calibri" panose="020F0502020204030204" pitchFamily="34" charset="0"/>
                <a:cs typeface="Calibri" panose="020F0502020204030204" pitchFamily="34" charset="0"/>
              </a:rPr>
              <a:t>Days</a:t>
            </a:r>
            <a:endParaRPr lang="en-GB" sz="1900" dirty="0" smtClean="0">
              <a:latin typeface="Calibri" panose="020F0502020204030204" pitchFamily="34" charset="0"/>
              <a:cs typeface="Calibri" panose="020F0502020204030204" pitchFamily="34" charset="0"/>
            </a:endParaRPr>
          </a:p>
          <a:p>
            <a:r>
              <a:rPr lang="en-GB" sz="1900" dirty="0" smtClean="0">
                <a:latin typeface="Calibri" panose="020F0502020204030204" pitchFamily="34" charset="0"/>
                <a:cs typeface="Calibri" panose="020F0502020204030204" pitchFamily="34" charset="0"/>
              </a:rPr>
              <a:t>Children with hair longer than shoulder length should tie their hair back (this applies to boys as well as girls</a:t>
            </a:r>
            <a:r>
              <a:rPr lang="en-GB" sz="1900" dirty="0" smtClean="0">
                <a:latin typeface="Calibri" panose="020F0502020204030204" pitchFamily="34" charset="0"/>
                <a:cs typeface="Calibri" panose="020F0502020204030204" pitchFamily="34" charset="0"/>
              </a:rPr>
              <a:t>)</a:t>
            </a:r>
            <a:endParaRPr lang="en-GB" sz="1900" dirty="0" smtClean="0">
              <a:latin typeface="Calibri" panose="020F0502020204030204" pitchFamily="34" charset="0"/>
              <a:cs typeface="Calibri" panose="020F0502020204030204" pitchFamily="34" charset="0"/>
            </a:endParaRPr>
          </a:p>
          <a:p>
            <a:r>
              <a:rPr lang="en-GB" sz="1900" dirty="0" smtClean="0">
                <a:latin typeface="Calibri" panose="020F0502020204030204" pitchFamily="34" charset="0"/>
                <a:cs typeface="Calibri" panose="020F0502020204030204" pitchFamily="34" charset="0"/>
              </a:rPr>
              <a:t>A reminder - hair accessories should be small, girls socks should be white or grey, and boys socks should be grey or black</a:t>
            </a:r>
          </a:p>
          <a:p>
            <a:endParaRPr lang="en-GB" sz="2400" dirty="0" smtClean="0"/>
          </a:p>
          <a:p>
            <a:endParaRPr lang="en-GB" sz="2400" dirty="0" smtClean="0"/>
          </a:p>
          <a:p>
            <a:endParaRPr lang="en-GB" sz="2400" dirty="0" smtClean="0"/>
          </a:p>
          <a:p>
            <a:endParaRPr lang="en-GB" sz="2400" dirty="0" smtClean="0"/>
          </a:p>
          <a:p>
            <a:endParaRPr lang="en-GB" sz="24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u="sng" dirty="0" smtClean="0"/>
              <a:t>Reading, School Planners and </a:t>
            </a:r>
            <a:r>
              <a:rPr lang="en-GB" sz="2800" u="sng" dirty="0" smtClean="0"/>
              <a:t>Phonics</a:t>
            </a:r>
            <a:endParaRPr lang="en-GB" sz="2800" u="sng" dirty="0"/>
          </a:p>
        </p:txBody>
      </p:sp>
      <p:sp>
        <p:nvSpPr>
          <p:cNvPr id="3" name="Content Placeholder 2"/>
          <p:cNvSpPr>
            <a:spLocks noGrp="1"/>
          </p:cNvSpPr>
          <p:nvPr>
            <p:ph idx="1"/>
          </p:nvPr>
        </p:nvSpPr>
        <p:spPr>
          <a:xfrm>
            <a:off x="395536" y="1484784"/>
            <a:ext cx="6561777" cy="4556579"/>
          </a:xfrm>
        </p:spPr>
        <p:txBody>
          <a:bodyPr>
            <a:normAutofit fontScale="92500" lnSpcReduction="10000"/>
          </a:bodyPr>
          <a:lstStyle/>
          <a:p>
            <a:r>
              <a:rPr lang="en-GB" sz="1700" dirty="0" smtClean="0">
                <a:latin typeface="Calibri" panose="020F0502020204030204" pitchFamily="34" charset="0"/>
                <a:cs typeface="Calibri" panose="020F0502020204030204" pitchFamily="34" charset="0"/>
              </a:rPr>
              <a:t>The children will normally have a group/ guided reading session each week, with a member of the teaching </a:t>
            </a:r>
            <a:r>
              <a:rPr lang="en-GB" sz="1700" dirty="0" smtClean="0">
                <a:latin typeface="Calibri" panose="020F0502020204030204" pitchFamily="34" charset="0"/>
                <a:cs typeface="Calibri" panose="020F0502020204030204" pitchFamily="34" charset="0"/>
              </a:rPr>
              <a:t>staff</a:t>
            </a:r>
            <a:endParaRPr lang="en-GB" sz="1700" dirty="0" smtClean="0">
              <a:latin typeface="Calibri" panose="020F0502020204030204" pitchFamily="34" charset="0"/>
              <a:cs typeface="Calibri" panose="020F0502020204030204" pitchFamily="34" charset="0"/>
            </a:endParaRPr>
          </a:p>
          <a:p>
            <a:r>
              <a:rPr lang="en-GB" sz="1700" dirty="0">
                <a:latin typeface="Calibri" panose="020F0502020204030204" pitchFamily="34" charset="0"/>
                <a:cs typeface="Calibri" panose="020F0502020204030204" pitchFamily="34" charset="0"/>
              </a:rPr>
              <a:t>Individual readers are heard when possible by a member of staff or school helper but sometimes the timetable is very busy and this cannot be guaranteed, thus daily reading at home is </a:t>
            </a:r>
            <a:r>
              <a:rPr lang="en-GB" sz="1700" dirty="0" smtClean="0">
                <a:latin typeface="Calibri" panose="020F0502020204030204" pitchFamily="34" charset="0"/>
                <a:cs typeface="Calibri" panose="020F0502020204030204" pitchFamily="34" charset="0"/>
              </a:rPr>
              <a:t>essential</a:t>
            </a:r>
            <a:endParaRPr lang="en-GB" sz="1700" dirty="0" smtClean="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Any reading, no matter whether it is their school book, or their favourite superheroes annual should ideally be logged in their </a:t>
            </a:r>
            <a:r>
              <a:rPr lang="en-GB" sz="1700" dirty="0" smtClean="0">
                <a:latin typeface="Calibri" panose="020F0502020204030204" pitchFamily="34" charset="0"/>
                <a:cs typeface="Calibri" panose="020F0502020204030204" pitchFamily="34" charset="0"/>
              </a:rPr>
              <a:t>planner</a:t>
            </a:r>
            <a:endParaRPr lang="en-GB" sz="1700" dirty="0" smtClean="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At their stage of development, it is important that the children are questioned on the book to ensure that they are understanding the text and discussing unfamiliar </a:t>
            </a:r>
            <a:r>
              <a:rPr lang="en-GB" sz="1700" dirty="0" smtClean="0">
                <a:latin typeface="Calibri" panose="020F0502020204030204" pitchFamily="34" charset="0"/>
                <a:cs typeface="Calibri" panose="020F0502020204030204" pitchFamily="34" charset="0"/>
              </a:rPr>
              <a:t>language</a:t>
            </a:r>
            <a:endParaRPr lang="en-GB" sz="1700" dirty="0" smtClean="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Children who did not pass phonics screening in Y1 will continue to work on learning and using phonics as a means to improve their reading and will re-sit the check at the end of Y2 </a:t>
            </a:r>
          </a:p>
          <a:p>
            <a:r>
              <a:rPr lang="en-GB" sz="1700" dirty="0">
                <a:latin typeface="Calibri" panose="020F0502020204030204" pitchFamily="34" charset="0"/>
                <a:cs typeface="Calibri" panose="020F0502020204030204" pitchFamily="34" charset="0"/>
              </a:rPr>
              <a:t>Children will be given planners in which you should record when you have read with your child. You will also find useful school information in the planner and information about up coming events</a:t>
            </a:r>
          </a:p>
          <a:p>
            <a:endParaRPr lang="en-GB" dirty="0">
              <a:latin typeface="Comic Sans MS" panose="030F0702030302020204" pitchFamily="66" charset="0"/>
            </a:endParaRPr>
          </a:p>
          <a:p>
            <a:endParaRPr lang="en-GB" dirty="0" smtClean="0">
              <a:latin typeface="Comic Sans MS" panose="030F0702030302020204"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u="sng" dirty="0" smtClean="0"/>
              <a:t>Homework and Homework books</a:t>
            </a:r>
            <a:r>
              <a:rPr lang="en-GB" dirty="0" smtClean="0"/>
              <a:t>.</a:t>
            </a:r>
            <a:endParaRPr lang="en-GB" dirty="0"/>
          </a:p>
        </p:txBody>
      </p:sp>
      <p:sp>
        <p:nvSpPr>
          <p:cNvPr id="3" name="Content Placeholder 2"/>
          <p:cNvSpPr>
            <a:spLocks noGrp="1"/>
          </p:cNvSpPr>
          <p:nvPr>
            <p:ph idx="1"/>
          </p:nvPr>
        </p:nvSpPr>
        <p:spPr>
          <a:xfrm>
            <a:off x="609598" y="2132857"/>
            <a:ext cx="6347714" cy="2376264"/>
          </a:xfrm>
        </p:spPr>
        <p:txBody>
          <a:bodyPr>
            <a:noAutofit/>
          </a:bodyPr>
          <a:lstStyle/>
          <a:p>
            <a:r>
              <a:rPr lang="en-GB" sz="2000" dirty="0" smtClean="0">
                <a:latin typeface="Calibri" panose="020F0502020204030204" pitchFamily="34" charset="0"/>
                <a:cs typeface="Calibri" panose="020F0502020204030204" pitchFamily="34" charset="0"/>
              </a:rPr>
              <a:t>The children will be given a homework spelling book</a:t>
            </a:r>
          </a:p>
          <a:p>
            <a:endParaRPr lang="en-GB" sz="2000" dirty="0" smtClean="0">
              <a:latin typeface="Calibri" panose="020F0502020204030204" pitchFamily="34" charset="0"/>
              <a:cs typeface="Calibri" panose="020F0502020204030204" pitchFamily="34" charset="0"/>
            </a:endParaRPr>
          </a:p>
          <a:p>
            <a:r>
              <a:rPr lang="en-GB" sz="2000" dirty="0" smtClean="0">
                <a:latin typeface="Calibri" panose="020F0502020204030204" pitchFamily="34" charset="0"/>
                <a:cs typeface="Calibri" panose="020F0502020204030204" pitchFamily="34" charset="0"/>
              </a:rPr>
              <a:t>They may also be asked to practise times tables</a:t>
            </a:r>
          </a:p>
          <a:p>
            <a:endParaRPr lang="en-GB" sz="2000" dirty="0" smtClean="0">
              <a:latin typeface="Calibri" panose="020F0502020204030204" pitchFamily="34" charset="0"/>
              <a:cs typeface="Calibri" panose="020F0502020204030204" pitchFamily="34" charset="0"/>
            </a:endParaRPr>
          </a:p>
          <a:p>
            <a:r>
              <a:rPr lang="en-GB" sz="2000" dirty="0" smtClean="0">
                <a:latin typeface="Calibri" panose="020F0502020204030204" pitchFamily="34" charset="0"/>
                <a:cs typeface="Calibri" panose="020F0502020204030204" pitchFamily="34" charset="0"/>
              </a:rPr>
              <a:t>Project books will also be sent home at the start of each half term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Arriving and Leaving School</a:t>
            </a:r>
            <a:endParaRPr lang="en-GB" u="sng" dirty="0"/>
          </a:p>
        </p:txBody>
      </p:sp>
      <p:sp>
        <p:nvSpPr>
          <p:cNvPr id="3" name="Content Placeholder 2"/>
          <p:cNvSpPr>
            <a:spLocks noGrp="1"/>
          </p:cNvSpPr>
          <p:nvPr>
            <p:ph idx="1"/>
          </p:nvPr>
        </p:nvSpPr>
        <p:spPr/>
        <p:txBody>
          <a:bodyPr/>
          <a:lstStyle/>
          <a:p>
            <a:r>
              <a:rPr lang="en-GB" dirty="0" smtClean="0">
                <a:latin typeface="Calibri" panose="020F0502020204030204" pitchFamily="34" charset="0"/>
                <a:cs typeface="Calibri" panose="020F0502020204030204" pitchFamily="34" charset="0"/>
              </a:rPr>
              <a:t>Registration opens at 8.50am and closes at 9.00 </a:t>
            </a:r>
            <a:r>
              <a:rPr lang="en-GB" dirty="0" smtClean="0">
                <a:latin typeface="Calibri" panose="020F0502020204030204" pitchFamily="34" charset="0"/>
                <a:cs typeface="Calibri" panose="020F0502020204030204" pitchFamily="34" charset="0"/>
              </a:rPr>
              <a:t>am</a:t>
            </a:r>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Phonics teaching starts at 9.00 am so it is essential that your child arrives promptly for </a:t>
            </a:r>
            <a:r>
              <a:rPr lang="en-GB" dirty="0" smtClean="0">
                <a:latin typeface="Calibri" panose="020F0502020204030204" pitchFamily="34" charset="0"/>
                <a:cs typeface="Calibri" panose="020F0502020204030204" pitchFamily="34" charset="0"/>
              </a:rPr>
              <a:t>school</a:t>
            </a:r>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Children in Y2 should line up at the bottom of the ramp into school in the big </a:t>
            </a:r>
            <a:r>
              <a:rPr lang="en-GB" dirty="0" smtClean="0">
                <a:latin typeface="Calibri" panose="020F0502020204030204" pitchFamily="34" charset="0"/>
                <a:cs typeface="Calibri" panose="020F0502020204030204" pitchFamily="34" charset="0"/>
              </a:rPr>
              <a:t>playground</a:t>
            </a:r>
            <a:endParaRPr lang="en-GB" dirty="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School finishes at 3.15pm and children should be collected from the same </a:t>
            </a:r>
            <a:r>
              <a:rPr lang="en-GB" dirty="0" smtClean="0">
                <a:latin typeface="Calibri" panose="020F0502020204030204" pitchFamily="34" charset="0"/>
                <a:cs typeface="Calibri" panose="020F0502020204030204" pitchFamily="34" charset="0"/>
              </a:rPr>
              <a:t>place</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61699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KS1 Assessments</a:t>
            </a:r>
            <a:endParaRPr lang="en-GB" dirty="0"/>
          </a:p>
        </p:txBody>
      </p:sp>
      <p:sp>
        <p:nvSpPr>
          <p:cNvPr id="3" name="Content Placeholder 2"/>
          <p:cNvSpPr>
            <a:spLocks noGrp="1"/>
          </p:cNvSpPr>
          <p:nvPr>
            <p:ph idx="1"/>
          </p:nvPr>
        </p:nvSpPr>
        <p:spPr>
          <a:xfrm>
            <a:off x="609599" y="1340768"/>
            <a:ext cx="6347714" cy="4700595"/>
          </a:xfrm>
        </p:spPr>
        <p:txBody>
          <a:bodyPr>
            <a:normAutofit fontScale="92500" lnSpcReduction="20000"/>
          </a:bodyPr>
          <a:lstStyle/>
          <a:p>
            <a:pPr marL="0" indent="0" eaLnBrk="0" fontAlgn="base" hangingPunct="0">
              <a:spcBef>
                <a:spcPct val="0"/>
              </a:spcBef>
              <a:spcAft>
                <a:spcPct val="0"/>
              </a:spcAft>
              <a:buNone/>
              <a:defRPr/>
            </a:pPr>
            <a:r>
              <a:rPr lang="en-GB" sz="1700" dirty="0" smtClean="0">
                <a:solidFill>
                  <a:srgbClr val="E7E6E6">
                    <a:lumMod val="10000"/>
                  </a:srgbClr>
                </a:solidFill>
                <a:latin typeface="Calibri" panose="020F0502020204030204" pitchFamily="34" charset="0"/>
                <a:cs typeface="Calibri" panose="020F0502020204030204" pitchFamily="34" charset="0"/>
              </a:rPr>
              <a:t>At </a:t>
            </a:r>
            <a:r>
              <a:rPr lang="en-GB" sz="1700" dirty="0">
                <a:solidFill>
                  <a:srgbClr val="E7E6E6">
                    <a:lumMod val="10000"/>
                  </a:srgbClr>
                </a:solidFill>
                <a:latin typeface="Calibri" panose="020F0502020204030204" pitchFamily="34" charset="0"/>
                <a:cs typeface="Calibri" panose="020F0502020204030204" pitchFamily="34" charset="0"/>
              </a:rPr>
              <a:t>the end of Year 2, children will take assessments </a:t>
            </a:r>
            <a:r>
              <a:rPr lang="en-GB" sz="1700" dirty="0" smtClean="0">
                <a:solidFill>
                  <a:srgbClr val="E7E6E6">
                    <a:lumMod val="10000"/>
                  </a:srgbClr>
                </a:solidFill>
                <a:latin typeface="Calibri" panose="020F0502020204030204" pitchFamily="34" charset="0"/>
                <a:cs typeface="Calibri" panose="020F0502020204030204" pitchFamily="34" charset="0"/>
              </a:rPr>
              <a:t>in Reading and Maths.</a:t>
            </a:r>
            <a:r>
              <a:rPr lang="en-GB" sz="1700" dirty="0">
                <a:solidFill>
                  <a:srgbClr val="E7E6E6">
                    <a:lumMod val="10000"/>
                  </a:srgbClr>
                </a:solidFill>
                <a:latin typeface="Calibri" panose="020F0502020204030204" pitchFamily="34" charset="0"/>
                <a:cs typeface="Calibri" panose="020F0502020204030204" pitchFamily="34" charset="0"/>
              </a:rPr>
              <a:t> </a:t>
            </a:r>
            <a:r>
              <a:rPr lang="en-GB" sz="1700" dirty="0" smtClean="0">
                <a:solidFill>
                  <a:srgbClr val="E7E6E6">
                    <a:lumMod val="10000"/>
                  </a:srgbClr>
                </a:solidFill>
                <a:latin typeface="Calibri" panose="020F0502020204030204" pitchFamily="34" charset="0"/>
                <a:cs typeface="Calibri" panose="020F0502020204030204" pitchFamily="34" charset="0"/>
              </a:rPr>
              <a:t>The tests </a:t>
            </a:r>
            <a:r>
              <a:rPr lang="en-GB" sz="1700" dirty="0">
                <a:solidFill>
                  <a:srgbClr val="E7E6E6">
                    <a:lumMod val="10000"/>
                  </a:srgbClr>
                </a:solidFill>
                <a:latin typeface="Calibri" panose="020F0502020204030204" pitchFamily="34" charset="0"/>
                <a:cs typeface="Calibri" panose="020F0502020204030204" pitchFamily="34" charset="0"/>
              </a:rPr>
              <a:t>take place </a:t>
            </a:r>
            <a:r>
              <a:rPr lang="en-GB" sz="1700" dirty="0" smtClean="0">
                <a:solidFill>
                  <a:srgbClr val="E7E6E6">
                    <a:lumMod val="10000"/>
                  </a:srgbClr>
                </a:solidFill>
                <a:latin typeface="Calibri" panose="020F0502020204030204" pitchFamily="34" charset="0"/>
                <a:cs typeface="Calibri" panose="020F0502020204030204" pitchFamily="34" charset="0"/>
              </a:rPr>
              <a:t>towards the end of May each </a:t>
            </a:r>
            <a:r>
              <a:rPr lang="en-GB" sz="1700" dirty="0">
                <a:solidFill>
                  <a:srgbClr val="E7E6E6">
                    <a:lumMod val="10000"/>
                  </a:srgbClr>
                </a:solidFill>
                <a:latin typeface="Calibri" panose="020F0502020204030204" pitchFamily="34" charset="0"/>
                <a:cs typeface="Calibri" panose="020F0502020204030204" pitchFamily="34" charset="0"/>
              </a:rPr>
              <a:t>year</a:t>
            </a:r>
            <a:r>
              <a:rPr lang="en-GB" sz="1700" dirty="0" smtClean="0">
                <a:solidFill>
                  <a:srgbClr val="E7E6E6">
                    <a:lumMod val="10000"/>
                  </a:srgbClr>
                </a:solidFill>
                <a:latin typeface="Calibri" panose="020F0502020204030204" pitchFamily="34" charset="0"/>
                <a:cs typeface="Calibri" panose="020F0502020204030204" pitchFamily="34" charset="0"/>
              </a:rPr>
              <a:t>.</a:t>
            </a:r>
          </a:p>
          <a:p>
            <a:pPr marL="0" indent="0" eaLnBrk="0" fontAlgn="base" hangingPunct="0">
              <a:spcBef>
                <a:spcPct val="0"/>
              </a:spcBef>
              <a:spcAft>
                <a:spcPct val="0"/>
              </a:spcAft>
              <a:buNone/>
              <a:defRPr/>
            </a:pPr>
            <a:endParaRPr lang="en-GB" sz="1700" dirty="0" smtClean="0">
              <a:solidFill>
                <a:srgbClr val="E7E6E6">
                  <a:lumMod val="10000"/>
                </a:srgbClr>
              </a:solidFill>
              <a:latin typeface="Calibri" panose="020F0502020204030204" pitchFamily="34" charset="0"/>
              <a:cs typeface="Calibri" panose="020F0502020204030204" pitchFamily="34" charset="0"/>
            </a:endParaRPr>
          </a:p>
          <a:p>
            <a:pPr marL="0" indent="0" eaLnBrk="0" fontAlgn="base" hangingPunct="0">
              <a:spcBef>
                <a:spcPct val="0"/>
              </a:spcBef>
              <a:spcAft>
                <a:spcPct val="0"/>
              </a:spcAft>
              <a:buNone/>
              <a:defRPr/>
            </a:pPr>
            <a:r>
              <a:rPr lang="en-GB" sz="1700" dirty="0" smtClean="0">
                <a:solidFill>
                  <a:srgbClr val="E7E6E6">
                    <a:lumMod val="10000"/>
                  </a:srgbClr>
                </a:solidFill>
                <a:latin typeface="Calibri" panose="020F0502020204030204" pitchFamily="34" charset="0"/>
                <a:cs typeface="Calibri" panose="020F0502020204030204" pitchFamily="34" charset="0"/>
              </a:rPr>
              <a:t>There are 4 papers:</a:t>
            </a:r>
          </a:p>
          <a:p>
            <a:r>
              <a:rPr lang="en-GB" sz="1700" dirty="0" smtClean="0">
                <a:latin typeface="Calibri" panose="020F0502020204030204" pitchFamily="34" charset="0"/>
                <a:cs typeface="Calibri" panose="020F0502020204030204" pitchFamily="34" charset="0"/>
              </a:rPr>
              <a:t>Reading paper 1</a:t>
            </a:r>
          </a:p>
          <a:p>
            <a:r>
              <a:rPr lang="en-GB" sz="1700" dirty="0" smtClean="0">
                <a:latin typeface="Calibri" panose="020F0502020204030204" pitchFamily="34" charset="0"/>
                <a:cs typeface="Calibri" panose="020F0502020204030204" pitchFamily="34" charset="0"/>
              </a:rPr>
              <a:t>Reading Paper 2</a:t>
            </a:r>
            <a:endParaRPr lang="en-GB" sz="1700" dirty="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Maths </a:t>
            </a:r>
            <a:r>
              <a:rPr lang="en-GB" sz="1700" dirty="0">
                <a:latin typeface="Calibri" panose="020F0502020204030204" pitchFamily="34" charset="0"/>
                <a:cs typeface="Calibri" panose="020F0502020204030204" pitchFamily="34" charset="0"/>
              </a:rPr>
              <a:t>Arithmetic </a:t>
            </a:r>
            <a:r>
              <a:rPr lang="en-GB" sz="1700" dirty="0" smtClean="0">
                <a:latin typeface="Calibri" panose="020F0502020204030204" pitchFamily="34" charset="0"/>
                <a:cs typeface="Calibri" panose="020F0502020204030204" pitchFamily="34" charset="0"/>
              </a:rPr>
              <a:t>Test</a:t>
            </a:r>
          </a:p>
          <a:p>
            <a:r>
              <a:rPr lang="en-GB" sz="1700" dirty="0" smtClean="0">
                <a:latin typeface="Calibri" panose="020F0502020204030204" pitchFamily="34" charset="0"/>
                <a:cs typeface="Calibri" panose="020F0502020204030204" pitchFamily="34" charset="0"/>
              </a:rPr>
              <a:t>Maths </a:t>
            </a:r>
            <a:r>
              <a:rPr lang="en-GB" sz="1700" dirty="0">
                <a:latin typeface="Calibri" panose="020F0502020204030204" pitchFamily="34" charset="0"/>
                <a:cs typeface="Calibri" panose="020F0502020204030204" pitchFamily="34" charset="0"/>
              </a:rPr>
              <a:t>Reasoning </a:t>
            </a:r>
            <a:r>
              <a:rPr lang="en-GB" sz="1700" dirty="0" smtClean="0">
                <a:latin typeface="Calibri" panose="020F0502020204030204" pitchFamily="34" charset="0"/>
                <a:cs typeface="Calibri" panose="020F0502020204030204" pitchFamily="34" charset="0"/>
              </a:rPr>
              <a:t>Paper</a:t>
            </a:r>
          </a:p>
          <a:p>
            <a:endParaRPr lang="en-GB" sz="1700" dirty="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Some children may also take part in the Phonics Screening Check if they did not meet the expected standard or did not sit the check in Y1. </a:t>
            </a:r>
          </a:p>
          <a:p>
            <a:endParaRPr lang="en-GB" sz="1700" dirty="0">
              <a:latin typeface="Calibri" panose="020F0502020204030204" pitchFamily="34" charset="0"/>
              <a:cs typeface="Calibri" panose="020F0502020204030204" pitchFamily="34" charset="0"/>
            </a:endParaRPr>
          </a:p>
          <a:p>
            <a:pPr marL="0" indent="0">
              <a:buNone/>
            </a:pPr>
            <a:r>
              <a:rPr lang="en-GB" sz="1700" dirty="0">
                <a:latin typeface="Calibri" panose="020F0502020204030204" pitchFamily="34" charset="0"/>
                <a:cs typeface="Calibri" panose="020F0502020204030204" pitchFamily="34" charset="0"/>
              </a:rPr>
              <a:t>We will complete </a:t>
            </a:r>
            <a:r>
              <a:rPr lang="en-GB" sz="1700" dirty="0" smtClean="0">
                <a:latin typeface="Calibri" panose="020F0502020204030204" pitchFamily="34" charset="0"/>
                <a:cs typeface="Calibri" panose="020F0502020204030204" pitchFamily="34" charset="0"/>
              </a:rPr>
              <a:t> </a:t>
            </a:r>
            <a:r>
              <a:rPr lang="en-GB" sz="1700" dirty="0">
                <a:latin typeface="Calibri" panose="020F0502020204030204" pitchFamily="34" charset="0"/>
                <a:cs typeface="Calibri" panose="020F0502020204030204" pitchFamily="34" charset="0"/>
              </a:rPr>
              <a:t>learning checks each </a:t>
            </a:r>
            <a:r>
              <a:rPr lang="en-GB" sz="1700" dirty="0" smtClean="0">
                <a:latin typeface="Calibri" panose="020F0502020204030204" pitchFamily="34" charset="0"/>
                <a:cs typeface="Calibri" panose="020F0502020204030204" pitchFamily="34" charset="0"/>
              </a:rPr>
              <a:t>term </a:t>
            </a:r>
            <a:r>
              <a:rPr lang="en-GB" sz="1700" dirty="0">
                <a:latin typeface="Calibri" panose="020F0502020204030204" pitchFamily="34" charset="0"/>
                <a:cs typeface="Calibri" panose="020F0502020204030204" pitchFamily="34" charset="0"/>
              </a:rPr>
              <a:t>to prepare the children for the test routines.</a:t>
            </a:r>
          </a:p>
          <a:p>
            <a:pPr marL="0" indent="0">
              <a:buNone/>
            </a:pPr>
            <a:r>
              <a:rPr lang="en-GB" sz="1700" dirty="0">
                <a:latin typeface="Calibri" panose="020F0502020204030204" pitchFamily="34" charset="0"/>
                <a:cs typeface="Calibri" panose="020F0502020204030204" pitchFamily="34" charset="0"/>
              </a:rPr>
              <a:t>While practice is essential, we endeavour to make it as light-hearted and fun as possible.</a:t>
            </a:r>
          </a:p>
          <a:p>
            <a:pPr marL="0" indent="0">
              <a:buNone/>
            </a:pPr>
            <a:endParaRPr lang="en-GB" dirty="0">
              <a:latin typeface="Calibri" panose="020F0502020204030204" pitchFamily="34" charset="0"/>
              <a:cs typeface="Calibri" panose="020F0502020204030204" pitchFamily="34" charset="0"/>
            </a:endParaRPr>
          </a:p>
          <a:p>
            <a:pPr marL="0" indent="0" eaLnBrk="0" fontAlgn="base" hangingPunct="0">
              <a:spcBef>
                <a:spcPct val="0"/>
              </a:spcBef>
              <a:spcAft>
                <a:spcPct val="0"/>
              </a:spcAft>
              <a:buNone/>
              <a:defRPr/>
            </a:pPr>
            <a:endParaRPr lang="en-GB" dirty="0">
              <a:solidFill>
                <a:srgbClr val="E7E6E6">
                  <a:lumMod val="10000"/>
                </a:srgbClr>
              </a:solidFill>
              <a:latin typeface="+mj-lt"/>
            </a:endParaRPr>
          </a:p>
          <a:p>
            <a:pPr marL="827088" indent="-285750" eaLnBrk="0" fontAlgn="base" hangingPunct="0">
              <a:spcBef>
                <a:spcPct val="0"/>
              </a:spcBef>
              <a:spcAft>
                <a:spcPct val="0"/>
              </a:spcAft>
              <a:defRPr/>
            </a:pPr>
            <a:endParaRPr lang="en-GB" dirty="0">
              <a:solidFill>
                <a:srgbClr val="E7E6E6">
                  <a:lumMod val="10000"/>
                </a:srgbClr>
              </a:solidFill>
              <a:latin typeface="+mj-lt"/>
            </a:endParaRPr>
          </a:p>
          <a:p>
            <a:endParaRPr lang="en-GB" dirty="0"/>
          </a:p>
        </p:txBody>
      </p:sp>
    </p:spTree>
    <p:extLst>
      <p:ext uri="{BB962C8B-B14F-4D97-AF65-F5344CB8AC3E}">
        <p14:creationId xmlns:p14="http://schemas.microsoft.com/office/powerpoint/2010/main" val="3955045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731168"/>
          </a:xfrm>
        </p:spPr>
        <p:txBody>
          <a:bodyPr/>
          <a:lstStyle/>
          <a:p>
            <a:r>
              <a:rPr lang="en-GB" u="sng" dirty="0" smtClean="0"/>
              <a:t>How Can You Help?</a:t>
            </a:r>
            <a:endParaRPr lang="en-GB" u="sng" dirty="0"/>
          </a:p>
        </p:txBody>
      </p:sp>
      <p:sp>
        <p:nvSpPr>
          <p:cNvPr id="3" name="Content Placeholder 2"/>
          <p:cNvSpPr>
            <a:spLocks noGrp="1"/>
          </p:cNvSpPr>
          <p:nvPr>
            <p:ph idx="1"/>
          </p:nvPr>
        </p:nvSpPr>
        <p:spPr>
          <a:xfrm>
            <a:off x="609599" y="1484784"/>
            <a:ext cx="6347714" cy="4556579"/>
          </a:xfrm>
        </p:spPr>
        <p:txBody>
          <a:bodyPr>
            <a:normAutofit lnSpcReduction="10000"/>
          </a:bodyPr>
          <a:lstStyle/>
          <a:p>
            <a:pPr marL="468312" indent="-285750" eaLnBrk="0" fontAlgn="base" hangingPunct="0">
              <a:spcBef>
                <a:spcPct val="0"/>
              </a:spcBef>
              <a:spcAft>
                <a:spcPct val="0"/>
              </a:spcAft>
              <a:defRPr/>
            </a:pPr>
            <a:r>
              <a:rPr lang="en-GB" sz="1700" dirty="0">
                <a:solidFill>
                  <a:srgbClr val="E7E6E6">
                    <a:lumMod val="10000"/>
                  </a:srgbClr>
                </a:solidFill>
                <a:latin typeface="Calibri" panose="020F0502020204030204" pitchFamily="34" charset="0"/>
                <a:cs typeface="Calibri" panose="020F0502020204030204" pitchFamily="34" charset="0"/>
              </a:rPr>
              <a:t>First and foremost, support and reassure your child that there is nothing to worry about and that they should always just try their best. Praise and encourage!</a:t>
            </a:r>
          </a:p>
          <a:p>
            <a:pPr marL="468312" indent="-285750" eaLnBrk="0" fontAlgn="base" hangingPunct="0">
              <a:spcBef>
                <a:spcPct val="0"/>
              </a:spcBef>
              <a:spcAft>
                <a:spcPct val="0"/>
              </a:spcAft>
              <a:defRPr/>
            </a:pPr>
            <a:endParaRPr lang="en-GB" sz="1700" dirty="0">
              <a:solidFill>
                <a:srgbClr val="E7E6E6">
                  <a:lumMod val="10000"/>
                </a:srgbClr>
              </a:solidFill>
              <a:latin typeface="Calibri" panose="020F0502020204030204" pitchFamily="34" charset="0"/>
              <a:cs typeface="Calibri" panose="020F0502020204030204" pitchFamily="34" charset="0"/>
            </a:endParaRPr>
          </a:p>
          <a:p>
            <a:pPr marL="468312" indent="-285750" eaLnBrk="0" fontAlgn="base" hangingPunct="0">
              <a:spcBef>
                <a:spcPct val="0"/>
              </a:spcBef>
              <a:spcAft>
                <a:spcPct val="0"/>
              </a:spcAft>
              <a:defRPr/>
            </a:pPr>
            <a:r>
              <a:rPr lang="en-GB" sz="1700" dirty="0">
                <a:solidFill>
                  <a:srgbClr val="E7E6E6">
                    <a:lumMod val="10000"/>
                  </a:srgbClr>
                </a:solidFill>
                <a:latin typeface="Calibri" panose="020F0502020204030204" pitchFamily="34" charset="0"/>
                <a:cs typeface="Calibri" panose="020F0502020204030204" pitchFamily="34" charset="0"/>
              </a:rPr>
              <a:t>Ensure your child has the best possible attendance at school.</a:t>
            </a:r>
          </a:p>
          <a:p>
            <a:pPr marL="468312" indent="-285750" eaLnBrk="0" fontAlgn="base" hangingPunct="0">
              <a:spcBef>
                <a:spcPct val="0"/>
              </a:spcBef>
              <a:spcAft>
                <a:spcPct val="0"/>
              </a:spcAft>
              <a:defRPr/>
            </a:pPr>
            <a:endParaRPr lang="en-GB" sz="1700" dirty="0">
              <a:solidFill>
                <a:srgbClr val="E7E6E6">
                  <a:lumMod val="10000"/>
                </a:srgbClr>
              </a:solidFill>
              <a:latin typeface="Calibri" panose="020F0502020204030204" pitchFamily="34" charset="0"/>
              <a:cs typeface="Calibri" panose="020F0502020204030204" pitchFamily="34" charset="0"/>
            </a:endParaRPr>
          </a:p>
          <a:p>
            <a:pPr marL="468312" indent="-285750" eaLnBrk="0" fontAlgn="base" hangingPunct="0">
              <a:spcBef>
                <a:spcPct val="0"/>
              </a:spcBef>
              <a:spcAft>
                <a:spcPct val="0"/>
              </a:spcAft>
              <a:defRPr/>
            </a:pPr>
            <a:r>
              <a:rPr lang="en-GB" sz="1700" dirty="0">
                <a:solidFill>
                  <a:srgbClr val="E7E6E6">
                    <a:lumMod val="10000"/>
                  </a:srgbClr>
                </a:solidFill>
                <a:latin typeface="Calibri" panose="020F0502020204030204" pitchFamily="34" charset="0"/>
                <a:cs typeface="Calibri" panose="020F0502020204030204" pitchFamily="34" charset="0"/>
              </a:rPr>
              <a:t>Support your child with any homework tasks.</a:t>
            </a:r>
          </a:p>
          <a:p>
            <a:pPr marL="468312" indent="-285750" eaLnBrk="0" fontAlgn="base" hangingPunct="0">
              <a:spcBef>
                <a:spcPct val="0"/>
              </a:spcBef>
              <a:spcAft>
                <a:spcPct val="0"/>
              </a:spcAft>
              <a:defRPr/>
            </a:pPr>
            <a:endParaRPr lang="en-GB" sz="1700" dirty="0">
              <a:solidFill>
                <a:srgbClr val="E7E6E6">
                  <a:lumMod val="10000"/>
                </a:srgbClr>
              </a:solidFill>
              <a:latin typeface="Calibri" panose="020F0502020204030204" pitchFamily="34" charset="0"/>
              <a:cs typeface="Calibri" panose="020F0502020204030204" pitchFamily="34" charset="0"/>
            </a:endParaRPr>
          </a:p>
          <a:p>
            <a:pPr marL="468312" indent="-285750" eaLnBrk="0" fontAlgn="base" hangingPunct="0">
              <a:spcBef>
                <a:spcPct val="0"/>
              </a:spcBef>
              <a:spcAft>
                <a:spcPct val="0"/>
              </a:spcAft>
              <a:defRPr/>
            </a:pPr>
            <a:r>
              <a:rPr lang="en-GB" sz="1700" dirty="0">
                <a:solidFill>
                  <a:srgbClr val="E7E6E6">
                    <a:lumMod val="10000"/>
                  </a:srgbClr>
                </a:solidFill>
                <a:latin typeface="Calibri" panose="020F0502020204030204" pitchFamily="34" charset="0"/>
                <a:cs typeface="Calibri" panose="020F0502020204030204" pitchFamily="34" charset="0"/>
              </a:rPr>
              <a:t>Reading, spelling and arithmetic (e.g. times tables) are always good to practise.</a:t>
            </a:r>
          </a:p>
          <a:p>
            <a:pPr marL="468312" indent="-285750" eaLnBrk="0" fontAlgn="base" hangingPunct="0">
              <a:spcBef>
                <a:spcPct val="0"/>
              </a:spcBef>
              <a:spcAft>
                <a:spcPct val="0"/>
              </a:spcAft>
              <a:defRPr/>
            </a:pPr>
            <a:endParaRPr lang="en-GB" sz="1700" dirty="0">
              <a:solidFill>
                <a:srgbClr val="E7E6E6">
                  <a:lumMod val="10000"/>
                </a:srgbClr>
              </a:solidFill>
              <a:latin typeface="Calibri" panose="020F0502020204030204" pitchFamily="34" charset="0"/>
              <a:cs typeface="Calibri" panose="020F0502020204030204" pitchFamily="34" charset="0"/>
            </a:endParaRPr>
          </a:p>
          <a:p>
            <a:pPr marL="468312" indent="-285750" eaLnBrk="0" fontAlgn="base" hangingPunct="0">
              <a:spcBef>
                <a:spcPct val="0"/>
              </a:spcBef>
              <a:spcAft>
                <a:spcPct val="0"/>
              </a:spcAft>
              <a:defRPr/>
            </a:pPr>
            <a:r>
              <a:rPr lang="en-GB" sz="1700" dirty="0">
                <a:solidFill>
                  <a:srgbClr val="E7E6E6">
                    <a:lumMod val="10000"/>
                  </a:srgbClr>
                </a:solidFill>
                <a:latin typeface="Calibri" panose="020F0502020204030204" pitchFamily="34" charset="0"/>
                <a:cs typeface="Calibri" panose="020F0502020204030204" pitchFamily="34" charset="0"/>
              </a:rPr>
              <a:t>Talk to your child about what they have learnt at school and what book(s) they are reading (the character, the plot, their opinion).</a:t>
            </a:r>
          </a:p>
          <a:p>
            <a:pPr marL="468312" indent="-285750" eaLnBrk="0" fontAlgn="base" hangingPunct="0">
              <a:spcBef>
                <a:spcPct val="0"/>
              </a:spcBef>
              <a:spcAft>
                <a:spcPct val="0"/>
              </a:spcAft>
              <a:defRPr/>
            </a:pPr>
            <a:endParaRPr lang="en-GB" sz="1700" dirty="0">
              <a:solidFill>
                <a:srgbClr val="E7E6E6">
                  <a:lumMod val="10000"/>
                </a:srgbClr>
              </a:solidFill>
              <a:latin typeface="Calibri" panose="020F0502020204030204" pitchFamily="34" charset="0"/>
              <a:cs typeface="Calibri" panose="020F0502020204030204" pitchFamily="34" charset="0"/>
            </a:endParaRPr>
          </a:p>
          <a:p>
            <a:pPr marL="468312" indent="-285750" eaLnBrk="0" fontAlgn="base" hangingPunct="0">
              <a:spcBef>
                <a:spcPct val="0"/>
              </a:spcBef>
              <a:spcAft>
                <a:spcPct val="0"/>
              </a:spcAft>
              <a:defRPr/>
            </a:pPr>
            <a:r>
              <a:rPr lang="en-GB" sz="1700" dirty="0">
                <a:solidFill>
                  <a:srgbClr val="E7E6E6">
                    <a:lumMod val="10000"/>
                  </a:srgbClr>
                </a:solidFill>
                <a:latin typeface="Calibri" panose="020F0502020204030204" pitchFamily="34" charset="0"/>
                <a:cs typeface="Calibri" panose="020F0502020204030204" pitchFamily="34" charset="0"/>
              </a:rPr>
              <a:t>Make sure your child has a good sleep and </a:t>
            </a:r>
            <a:r>
              <a:rPr lang="en-GB" sz="1700" dirty="0" smtClean="0">
                <a:solidFill>
                  <a:srgbClr val="E7E6E6">
                    <a:lumMod val="10000"/>
                  </a:srgbClr>
                </a:solidFill>
                <a:latin typeface="Calibri" panose="020F0502020204030204" pitchFamily="34" charset="0"/>
                <a:cs typeface="Calibri" panose="020F0502020204030204" pitchFamily="34" charset="0"/>
              </a:rPr>
              <a:t>a healthy </a:t>
            </a:r>
            <a:r>
              <a:rPr lang="en-GB" sz="1700" dirty="0">
                <a:solidFill>
                  <a:srgbClr val="E7E6E6">
                    <a:lumMod val="10000"/>
                  </a:srgbClr>
                </a:solidFill>
                <a:latin typeface="Calibri" panose="020F0502020204030204" pitchFamily="34" charset="0"/>
                <a:cs typeface="Calibri" panose="020F0502020204030204" pitchFamily="34" charset="0"/>
              </a:rPr>
              <a:t>breakfast every morning</a:t>
            </a:r>
            <a:r>
              <a:rPr lang="en-GB" sz="1700" dirty="0" smtClean="0">
                <a:solidFill>
                  <a:srgbClr val="E7E6E6">
                    <a:lumMod val="10000"/>
                  </a:srgbClr>
                </a:solidFill>
                <a:latin typeface="Calibri" panose="020F0502020204030204" pitchFamily="34" charset="0"/>
                <a:cs typeface="Calibri" panose="020F0502020204030204" pitchFamily="34" charset="0"/>
              </a:rPr>
              <a:t>!</a:t>
            </a:r>
          </a:p>
          <a:p>
            <a:pPr marL="468312" indent="-285750" eaLnBrk="0" fontAlgn="base" hangingPunct="0">
              <a:spcBef>
                <a:spcPct val="0"/>
              </a:spcBef>
              <a:spcAft>
                <a:spcPct val="0"/>
              </a:spcAft>
              <a:defRPr/>
            </a:pPr>
            <a:endParaRPr lang="en-GB" sz="1700" dirty="0" smtClean="0">
              <a:solidFill>
                <a:srgbClr val="E7E6E6">
                  <a:lumMod val="10000"/>
                </a:srgbClr>
              </a:solidFill>
              <a:latin typeface="Calibri" panose="020F0502020204030204" pitchFamily="34" charset="0"/>
              <a:cs typeface="Calibri" panose="020F0502020204030204" pitchFamily="34" charset="0"/>
            </a:endParaRPr>
          </a:p>
          <a:p>
            <a:pPr marL="468312" indent="-285750" eaLnBrk="0" fontAlgn="base" hangingPunct="0">
              <a:spcBef>
                <a:spcPct val="0"/>
              </a:spcBef>
              <a:spcAft>
                <a:spcPct val="0"/>
              </a:spcAft>
              <a:defRPr/>
            </a:pPr>
            <a:r>
              <a:rPr lang="en-GB" sz="1700" dirty="0" smtClean="0">
                <a:solidFill>
                  <a:srgbClr val="E7E6E6">
                    <a:lumMod val="10000"/>
                  </a:srgbClr>
                </a:solidFill>
                <a:latin typeface="Calibri" panose="020F0502020204030204" pitchFamily="34" charset="0"/>
                <a:cs typeface="Calibri" panose="020F0502020204030204" pitchFamily="34" charset="0"/>
              </a:rPr>
              <a:t>Please ensure that your child attends school in May!</a:t>
            </a:r>
            <a:endParaRPr lang="en-GB" sz="1700" dirty="0">
              <a:solidFill>
                <a:srgbClr val="E7E6E6">
                  <a:lumMod val="10000"/>
                </a:srgbClr>
              </a:solidFill>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379595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692696"/>
            <a:ext cx="6347713" cy="1320800"/>
          </a:xfrm>
        </p:spPr>
        <p:txBody>
          <a:bodyPr/>
          <a:lstStyle/>
          <a:p>
            <a:endParaRPr lang="en-GB" dirty="0"/>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Please note that during the current on going </a:t>
            </a:r>
            <a:r>
              <a:rPr lang="en-GB" dirty="0" err="1">
                <a:latin typeface="Calibri" panose="020F0502020204030204" pitchFamily="34" charset="0"/>
                <a:cs typeface="Calibri" panose="020F0502020204030204" pitchFamily="34" charset="0"/>
              </a:rPr>
              <a:t>Covid</a:t>
            </a:r>
            <a:r>
              <a:rPr lang="en-GB" dirty="0">
                <a:latin typeface="Calibri" panose="020F0502020204030204" pitchFamily="34" charset="0"/>
                <a:cs typeface="Calibri" panose="020F0502020204030204" pitchFamily="34" charset="0"/>
              </a:rPr>
              <a:t> -19 pandemic, school may need to change some of the arrangements described in this presentation to be in line with the current government guidance and to maintain the health and safety of all members of our school community. </a:t>
            </a:r>
          </a:p>
          <a:p>
            <a:endParaRPr lang="en-GB" dirty="0"/>
          </a:p>
        </p:txBody>
      </p:sp>
    </p:spTree>
    <p:extLst>
      <p:ext uri="{BB962C8B-B14F-4D97-AF65-F5344CB8AC3E}">
        <p14:creationId xmlns:p14="http://schemas.microsoft.com/office/powerpoint/2010/main" val="4034281719"/>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539</TotalTime>
  <Words>1213</Words>
  <Application>Microsoft Office PowerPoint</Application>
  <PresentationFormat>On-screen Show (4:3)</PresentationFormat>
  <Paragraphs>161</Paragraphs>
  <Slides>12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Comic Sans MS</vt:lpstr>
      <vt:lpstr>Times New Roman</vt:lpstr>
      <vt:lpstr>Trebuchet MS</vt:lpstr>
      <vt:lpstr>Wingdings 3</vt:lpstr>
      <vt:lpstr>Facet</vt:lpstr>
      <vt:lpstr>Welcome  to Year 2!</vt:lpstr>
      <vt:lpstr>Who are the teaching staff?</vt:lpstr>
      <vt:lpstr>Our themes for this year.</vt:lpstr>
      <vt:lpstr>Arriving and Leaving School</vt:lpstr>
      <vt:lpstr>Lunch and Snack times</vt:lpstr>
      <vt:lpstr>P.E. – days and kit and other uniform.</vt:lpstr>
      <vt:lpstr>Reading, School Planners and Phonics</vt:lpstr>
      <vt:lpstr>Homework and Homework books.</vt:lpstr>
      <vt:lpstr>Arriving and Leaving School</vt:lpstr>
      <vt:lpstr>KS1 Assessments</vt:lpstr>
      <vt:lpstr>How Can You Help?</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v humphreys</dc:creator>
  <cp:lastModifiedBy>Mrs E Hick</cp:lastModifiedBy>
  <cp:revision>31</cp:revision>
  <dcterms:created xsi:type="dcterms:W3CDTF">2015-09-11T12:38:44Z</dcterms:created>
  <dcterms:modified xsi:type="dcterms:W3CDTF">2021-06-18T15:28:08Z</dcterms:modified>
</cp:coreProperties>
</file>