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6" r:id="rId1"/>
  </p:sldMasterIdLst>
  <p:sldIdLst>
    <p:sldId id="256" r:id="rId2"/>
    <p:sldId id="257" r:id="rId3"/>
    <p:sldId id="258" r:id="rId4"/>
    <p:sldId id="262" r:id="rId5"/>
    <p:sldId id="259" r:id="rId6"/>
    <p:sldId id="261" r:id="rId7"/>
    <p:sldId id="260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1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89305-8D9D-4F31-8D53-8EAC577E0399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373F1-33CE-484F-8A8C-2E57B76AB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9200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89305-8D9D-4F31-8D53-8EAC577E0399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373F1-33CE-484F-8A8C-2E57B76AB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8231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89305-8D9D-4F31-8D53-8EAC577E0399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373F1-33CE-484F-8A8C-2E57B76AB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53585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89305-8D9D-4F31-8D53-8EAC577E0399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373F1-33CE-484F-8A8C-2E57B76AB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1137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89305-8D9D-4F31-8D53-8EAC577E0399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373F1-33CE-484F-8A8C-2E57B76AB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73342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89305-8D9D-4F31-8D53-8EAC577E0399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373F1-33CE-484F-8A8C-2E57B76AB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1406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89305-8D9D-4F31-8D53-8EAC577E0399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373F1-33CE-484F-8A8C-2E57B76AB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03867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89305-8D9D-4F31-8D53-8EAC577E0399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373F1-33CE-484F-8A8C-2E57B76AB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414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89305-8D9D-4F31-8D53-8EAC577E0399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373F1-33CE-484F-8A8C-2E57B76AB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20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89305-8D9D-4F31-8D53-8EAC577E0399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373F1-33CE-484F-8A8C-2E57B76AB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90324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89305-8D9D-4F31-8D53-8EAC577E0399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373F1-33CE-484F-8A8C-2E57B76ABC53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045371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89305-8D9D-4F31-8D53-8EAC577E0399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373F1-33CE-484F-8A8C-2E57B76AB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26450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89305-8D9D-4F31-8D53-8EAC577E0399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373F1-33CE-484F-8A8C-2E57B76ABC53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780720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89305-8D9D-4F31-8D53-8EAC577E0399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373F1-33CE-484F-8A8C-2E57B76AB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2578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89305-8D9D-4F31-8D53-8EAC577E0399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373F1-33CE-484F-8A8C-2E57B76AB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201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89305-8D9D-4F31-8D53-8EAC577E0399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373F1-33CE-484F-8A8C-2E57B76AB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234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89305-8D9D-4F31-8D53-8EAC577E0399}" type="datetimeFigureOut">
              <a:rPr lang="en-GB" smtClean="0"/>
              <a:t>18/06/2021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74373F1-33CE-484F-8A8C-2E57B76AB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8133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  <p:sldLayoutId id="2147483718" r:id="rId12"/>
    <p:sldLayoutId id="2147483719" r:id="rId13"/>
    <p:sldLayoutId id="2147483720" r:id="rId14"/>
    <p:sldLayoutId id="2147483721" r:id="rId15"/>
    <p:sldLayoutId id="214748372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-531440"/>
            <a:ext cx="7491608" cy="5069160"/>
          </a:xfrm>
        </p:spPr>
        <p:txBody>
          <a:bodyPr>
            <a:noAutofit/>
          </a:bodyPr>
          <a:lstStyle/>
          <a:p>
            <a:pPr algn="ctr"/>
            <a:r>
              <a:rPr lang="en-GB" sz="8000" dirty="0" smtClean="0">
                <a:latin typeface="Calibri" panose="020F0502020204030204" pitchFamily="34" charset="0"/>
                <a:cs typeface="Calibri" panose="020F0502020204030204" pitchFamily="34" charset="0"/>
              </a:rPr>
              <a:t>Welcome </a:t>
            </a:r>
            <a:br>
              <a:rPr lang="en-GB" sz="8000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8000" dirty="0" smtClean="0">
                <a:latin typeface="Calibri" panose="020F0502020204030204" pitchFamily="34" charset="0"/>
                <a:cs typeface="Calibri" panose="020F0502020204030204" pitchFamily="34" charset="0"/>
              </a:rPr>
              <a:t>to Year 6!</a:t>
            </a:r>
            <a:endParaRPr lang="en-GB" sz="8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 descr="Macintosh HD:Users:jimturner:Desktop:St Paul's Logo 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29272" y="406263"/>
            <a:ext cx="1512168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143000"/>
          </a:xfrm>
        </p:spPr>
        <p:txBody>
          <a:bodyPr/>
          <a:lstStyle/>
          <a:p>
            <a:r>
              <a:rPr lang="en-GB" b="1" u="sng" dirty="0" smtClean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Who are the teaching staff?</a:t>
            </a:r>
            <a:endParaRPr lang="en-GB" b="1" u="sng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3501008"/>
            <a:ext cx="6347714" cy="2664296"/>
          </a:xfrm>
        </p:spPr>
        <p:txBody>
          <a:bodyPr/>
          <a:lstStyle/>
          <a:p>
            <a:r>
              <a:rPr lang="en-GB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The class </a:t>
            </a:r>
            <a:r>
              <a:rPr lang="en-GB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teachers are Miss Booth and Miss Barrow</a:t>
            </a:r>
          </a:p>
          <a:p>
            <a:r>
              <a:rPr lang="en-GB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The </a:t>
            </a:r>
            <a:r>
              <a:rPr lang="en-GB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year 6 </a:t>
            </a:r>
            <a:r>
              <a:rPr lang="en-GB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Teaching Assistant  </a:t>
            </a:r>
            <a:r>
              <a:rPr lang="en-GB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is Mrs Booth.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uring </a:t>
            </a:r>
            <a:r>
              <a:rPr lang="en-GB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the teacher’s PPA </a:t>
            </a:r>
            <a:r>
              <a:rPr lang="en-GB" sz="2400" dirty="0" smtClean="0">
                <a:latin typeface="Calibri" panose="020F0502020204030204" pitchFamily="34" charset="0"/>
                <a:cs typeface="Calibri" panose="020F0502020204030204" pitchFamily="34" charset="0"/>
              </a:rPr>
              <a:t>time and SLT time, the children will be taught by Mrs Booth and Mr Parkinson.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 descr="https://scontent-lht6-1.xx.fbcdn.net/v/t1.15752-9/92104625_2528597780691458_6739445845164294144_n.jpg?_nc_cat=100&amp;_nc_sid=b96e70&amp;_nc_ohc=3bDYFk7lahsAX9ZEWfM&amp;_nc_ht=scontent-lht6-1.xx&amp;oh=54561ae21e9ca5ed050c72a54e460c3d&amp;oe=5EB009A5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12" t="23954" r="27734" b="48427"/>
          <a:stretch/>
        </p:blipFill>
        <p:spPr bwMode="auto">
          <a:xfrm>
            <a:off x="532220" y="1465753"/>
            <a:ext cx="1156274" cy="164272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 descr="https://scontent-lhr8-1.xx.fbcdn.net/v/t1.15752-9/92100459_537801433540289_3293744336935583744_n.jpg?_nc_cat=104&amp;_nc_sid=b96e70&amp;_nc_ohc=7Aie5sq8mHsAX-8bttR&amp;_nc_ht=scontent-lhr8-1.xx&amp;oh=2f48b4d5a0c0a880eab59a1623136448&amp;oe=5EB234AE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76" t="44407" r="49525" b="17889"/>
          <a:stretch/>
        </p:blipFill>
        <p:spPr bwMode="auto">
          <a:xfrm>
            <a:off x="2086131" y="1498604"/>
            <a:ext cx="1296144" cy="160987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465753"/>
            <a:ext cx="1223555" cy="16288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25425" y="1411864"/>
            <a:ext cx="1211865" cy="16966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Our themes for this year.</a:t>
            </a:r>
            <a:endParaRPr lang="en-GB" b="1" u="sng" dirty="0">
              <a:solidFill>
                <a:schemeClr val="accent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7422165"/>
              </p:ext>
            </p:extLst>
          </p:nvPr>
        </p:nvGraphicFramePr>
        <p:xfrm>
          <a:off x="251520" y="1412776"/>
          <a:ext cx="8136905" cy="32642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0513"/>
                <a:gridCol w="1234317"/>
                <a:gridCol w="1162415"/>
                <a:gridCol w="1126465"/>
                <a:gridCol w="1198365"/>
                <a:gridCol w="1162415"/>
                <a:gridCol w="1162415"/>
              </a:tblGrid>
              <a:tr h="47627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Autumn</a:t>
                      </a:r>
                      <a:r>
                        <a:rPr lang="en-GB" sz="1200" baseline="0" dirty="0" smtClean="0"/>
                        <a:t> 1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Autumn 2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Spring 1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Spring 2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Summer 1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Summer 2</a:t>
                      </a:r>
                      <a:endParaRPr lang="en-GB" sz="1200" dirty="0"/>
                    </a:p>
                  </a:txBody>
                  <a:tcPr/>
                </a:tc>
              </a:tr>
              <a:tr h="655016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English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Survival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Magic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Romeo</a:t>
                      </a:r>
                      <a:r>
                        <a:rPr lang="en-GB" sz="1200" baseline="0" dirty="0" smtClean="0"/>
                        <a:t> &amp; Juliet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err="1" smtClean="0"/>
                        <a:t>Stormbreaker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Vikings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Transition</a:t>
                      </a:r>
                      <a:endParaRPr lang="en-GB" sz="1200" dirty="0"/>
                    </a:p>
                  </a:txBody>
                  <a:tcPr/>
                </a:tc>
              </a:tr>
              <a:tr h="655016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Science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Evolution &amp; Inheritance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Light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The Circulatory System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Classification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-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Electricity</a:t>
                      </a:r>
                      <a:endParaRPr lang="en-GB" sz="1200" dirty="0"/>
                    </a:p>
                  </a:txBody>
                  <a:tcPr/>
                </a:tc>
              </a:tr>
              <a:tr h="655016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History &amp; Geography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The World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The Kingdom of Benin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aseline="0" dirty="0" smtClean="0"/>
                        <a:t>Vikings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Vikings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Robin Who?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Local</a:t>
                      </a:r>
                      <a:r>
                        <a:rPr lang="en-GB" sz="1200" baseline="0" dirty="0" smtClean="0"/>
                        <a:t> Area Study</a:t>
                      </a:r>
                      <a:endParaRPr lang="en-GB" sz="1200" dirty="0"/>
                    </a:p>
                  </a:txBody>
                  <a:tcPr/>
                </a:tc>
              </a:tr>
              <a:tr h="655016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The Arts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Art:</a:t>
                      </a:r>
                    </a:p>
                    <a:p>
                      <a:pPr algn="ctr"/>
                      <a:r>
                        <a:rPr lang="en-GB" sz="1200" dirty="0" smtClean="0"/>
                        <a:t>Camouflage Collage</a:t>
                      </a:r>
                      <a:r>
                        <a:rPr lang="en-GB" sz="1200" baseline="0" dirty="0" smtClean="0"/>
                        <a:t> </a:t>
                      </a:r>
                    </a:p>
                    <a:p>
                      <a:pPr algn="ctr"/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Music:</a:t>
                      </a:r>
                    </a:p>
                    <a:p>
                      <a:pPr algn="ctr"/>
                      <a:r>
                        <a:rPr lang="en-GB" sz="1200" dirty="0" smtClean="0"/>
                        <a:t>Djembe Drumming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Art:</a:t>
                      </a:r>
                    </a:p>
                    <a:p>
                      <a:pPr algn="ctr"/>
                      <a:r>
                        <a:rPr lang="en-GB" sz="1200" dirty="0" smtClean="0"/>
                        <a:t>Carving</a:t>
                      </a:r>
                      <a:r>
                        <a:rPr lang="en-GB" sz="1200" baseline="0" dirty="0" smtClean="0"/>
                        <a:t> Sculptures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D.T:</a:t>
                      </a:r>
                    </a:p>
                    <a:p>
                      <a:pPr algn="ctr"/>
                      <a:r>
                        <a:rPr lang="en-GB" sz="1200" dirty="0" smtClean="0"/>
                        <a:t>Electrical</a:t>
                      </a:r>
                    </a:p>
                    <a:p>
                      <a:pPr algn="ctr"/>
                      <a:r>
                        <a:rPr lang="en-GB" sz="1200" dirty="0" smtClean="0"/>
                        <a:t>Systems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D.T:</a:t>
                      </a:r>
                    </a:p>
                    <a:p>
                      <a:pPr algn="ctr"/>
                      <a:r>
                        <a:rPr lang="en-GB" sz="1200" dirty="0" smtClean="0"/>
                        <a:t>Seasonal </a:t>
                      </a:r>
                    </a:p>
                    <a:p>
                      <a:pPr algn="ctr"/>
                      <a:r>
                        <a:rPr lang="en-GB" sz="1200" dirty="0" smtClean="0"/>
                        <a:t>Meal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Music:</a:t>
                      </a:r>
                    </a:p>
                    <a:p>
                      <a:pPr algn="ctr"/>
                      <a:r>
                        <a:rPr lang="en-GB" sz="1200" dirty="0" smtClean="0"/>
                        <a:t>Classroom Jazz</a:t>
                      </a:r>
                      <a:endParaRPr lang="en-GB" sz="12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476672"/>
            <a:ext cx="6347713" cy="1320800"/>
          </a:xfrm>
        </p:spPr>
        <p:txBody>
          <a:bodyPr/>
          <a:lstStyle/>
          <a:p>
            <a:r>
              <a:rPr lang="en-GB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Arriving and Leaving School</a:t>
            </a:r>
            <a:endParaRPr lang="en-GB" b="1" u="sng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1484784"/>
            <a:ext cx="6347714" cy="3880773"/>
          </a:xfrm>
        </p:spPr>
        <p:txBody>
          <a:bodyPr>
            <a:normAutofit/>
          </a:bodyPr>
          <a:lstStyle/>
          <a:p>
            <a:r>
              <a:rPr lang="en-GB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Registration opens at 8.50am and closes at 9.10am. </a:t>
            </a:r>
          </a:p>
          <a:p>
            <a:r>
              <a:rPr lang="en-GB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Children in Year 6 should now enter school through the entrance in the car park of their building.  </a:t>
            </a:r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School finishes at 3.15pm and children should be collected from the same door.</a:t>
            </a:r>
          </a:p>
          <a:p>
            <a:r>
              <a:rPr lang="en-GB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In Year 6, children can walk home from school if it is ticked in their planner in September.</a:t>
            </a:r>
          </a:p>
          <a:p>
            <a:r>
              <a:rPr lang="en-GB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Any changes to home time collection arrangements must be notified by an adult to school staff and not via the child.</a:t>
            </a:r>
          </a:p>
          <a:p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16997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b="1" u="sng" dirty="0" smtClean="0"/>
              <a:t>Uniform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44824"/>
            <a:ext cx="6779096" cy="4824536"/>
          </a:xfrm>
        </p:spPr>
        <p:txBody>
          <a:bodyPr>
            <a:normAutofit/>
          </a:bodyPr>
          <a:lstStyle/>
          <a:p>
            <a:r>
              <a:rPr lang="en-GB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Due to limited storage space, only reading book bags, lunch boxes and small drawstring bags are permitted.</a:t>
            </a:r>
          </a:p>
          <a:p>
            <a:r>
              <a:rPr lang="en-GB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School will provide all stationery.</a:t>
            </a:r>
          </a:p>
          <a:p>
            <a:r>
              <a:rPr lang="en-GB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The children should bring in a white t-shirt, black shorts and pumps or trainers in a drawstring bag for P.E. It is best to bring it into school on a Monday and take it home to be washed on a Friday, just in case we are able to have more sport sessions in the week. </a:t>
            </a:r>
          </a:p>
          <a:p>
            <a:pPr marL="0" indent="0">
              <a:buNone/>
            </a:pPr>
            <a:endParaRPr lang="en-GB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sz="2400" dirty="0" smtClean="0">
              <a:latin typeface="Comic Sans MS" panose="030F0702030302020204" pitchFamily="66" charset="0"/>
            </a:endParaRPr>
          </a:p>
          <a:p>
            <a:endParaRPr lang="en-GB" sz="2400" dirty="0" smtClean="0"/>
          </a:p>
          <a:p>
            <a:endParaRPr lang="en-GB" sz="2400" dirty="0" smtClean="0"/>
          </a:p>
          <a:p>
            <a:endParaRPr lang="en-GB" sz="2400" dirty="0" smtClean="0"/>
          </a:p>
          <a:p>
            <a:endParaRPr lang="en-GB" sz="2400" dirty="0" smtClean="0"/>
          </a:p>
          <a:p>
            <a:endParaRPr lang="en-GB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443136"/>
          </a:xfrm>
        </p:spPr>
        <p:txBody>
          <a:bodyPr>
            <a:noAutofit/>
          </a:bodyPr>
          <a:lstStyle/>
          <a:p>
            <a:r>
              <a:rPr lang="en-GB" b="1" u="sng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Reading </a:t>
            </a:r>
            <a:r>
              <a:rPr lang="en-GB" b="1" u="sng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and School Planners.</a:t>
            </a:r>
            <a:endParaRPr lang="en-GB" b="1" u="sng" dirty="0" smtClean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8"/>
            <a:ext cx="6347714" cy="3880773"/>
          </a:xfrm>
        </p:spPr>
        <p:txBody>
          <a:bodyPr>
            <a:noAutofit/>
          </a:bodyPr>
          <a:lstStyle/>
          <a:p>
            <a:r>
              <a:rPr lang="en-GB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The children will normally have a group guided reading session each week with a member of the teaching staff. </a:t>
            </a:r>
          </a:p>
          <a:p>
            <a:endParaRPr lang="en-GB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Individual readers are heard when possible by a member of staff or school helper, but the timetable is very busy and this cannot be guaranteed everyday, so daily reading at home is essential.</a:t>
            </a:r>
          </a:p>
          <a:p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Their will be rewards in class for children who read regularly at home.</a:t>
            </a:r>
          </a:p>
          <a:p>
            <a:endParaRPr lang="en-GB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Any reading, no matter whether it is their school book, or their favourite superhero annual, should ideally be logged in their reading record in their planners.</a:t>
            </a:r>
          </a:p>
          <a:p>
            <a:pPr>
              <a:buNone/>
            </a:pPr>
            <a:endParaRPr lang="en-GB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Homework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1 piece of Maths and 1 piece of English homework will be given on a Thursday and is always based on current classroom learning.</a:t>
            </a:r>
          </a:p>
          <a:p>
            <a:r>
              <a:rPr lang="en-GB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Homework will need to be handed in on a Wednesday.</a:t>
            </a:r>
          </a:p>
          <a:p>
            <a:r>
              <a:rPr lang="en-GB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Help is available any day before hand-in-day.</a:t>
            </a:r>
          </a:p>
          <a:p>
            <a:r>
              <a:rPr lang="en-GB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Any homework not completed will be done during Wednesday lunchtime</a:t>
            </a:r>
            <a:r>
              <a:rPr lang="en-GB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This is also given to help prepare the children for high school.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731168"/>
          </a:xfrm>
        </p:spPr>
        <p:txBody>
          <a:bodyPr/>
          <a:lstStyle/>
          <a:p>
            <a:r>
              <a:rPr lang="en-GB" b="1" u="sng" dirty="0" smtClean="0"/>
              <a:t>KS2 </a:t>
            </a:r>
            <a:r>
              <a:rPr lang="en-GB" b="1" u="sng" dirty="0" smtClean="0"/>
              <a:t>SATs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2178" y="1484784"/>
            <a:ext cx="6347714" cy="3880773"/>
          </a:xfrm>
        </p:spPr>
        <p:txBody>
          <a:bodyPr>
            <a:noAutofit/>
          </a:bodyPr>
          <a:lstStyle/>
          <a:p>
            <a:r>
              <a:rPr lang="en-GB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At present we do not know the date for when the KS2 tests will take place but they are usuall</a:t>
            </a:r>
            <a:r>
              <a:rPr lang="en-GB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y during the first few weeks of May. </a:t>
            </a:r>
            <a:endParaRPr lang="en-GB" sz="2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Spelling Test (20 questions)</a:t>
            </a:r>
          </a:p>
          <a:p>
            <a:r>
              <a:rPr lang="en-GB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Reading </a:t>
            </a:r>
            <a:r>
              <a:rPr lang="en-GB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Test (60 mins)</a:t>
            </a:r>
          </a:p>
          <a:p>
            <a:r>
              <a:rPr lang="en-GB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Maths Arithmetic Test (30 mins)</a:t>
            </a:r>
          </a:p>
          <a:p>
            <a:r>
              <a:rPr lang="en-GB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Maths Reasoning Test 1 (40 mins)</a:t>
            </a:r>
          </a:p>
          <a:p>
            <a:r>
              <a:rPr lang="en-GB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Maths Reasoning Test 2 (40 mins)</a:t>
            </a:r>
          </a:p>
          <a:p>
            <a:r>
              <a:rPr lang="en-GB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We </a:t>
            </a:r>
            <a:r>
              <a:rPr lang="en-GB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will complete SATs learning checks each half-term to prepare the children for the test routines.</a:t>
            </a:r>
          </a:p>
          <a:p>
            <a:r>
              <a:rPr lang="en-GB" sz="2000" dirty="0" smtClean="0">
                <a:latin typeface="Calibri" panose="020F0502020204030204" pitchFamily="34" charset="0"/>
                <a:cs typeface="Calibri" panose="020F0502020204030204" pitchFamily="34" charset="0"/>
              </a:rPr>
              <a:t>While practice is essential, we endeavour to make it as light-hearted and fun as possible.</a:t>
            </a:r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713698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Custom 1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C00000"/>
      </a:accent1>
      <a:accent2>
        <a:srgbClr val="FF0000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2671</TotalTime>
  <Words>574</Words>
  <Application>Microsoft Office PowerPoint</Application>
  <PresentationFormat>On-screen Show (4:3)</PresentationFormat>
  <Paragraphs>86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Comic Sans MS</vt:lpstr>
      <vt:lpstr>Trebuchet MS</vt:lpstr>
      <vt:lpstr>Wingdings 3</vt:lpstr>
      <vt:lpstr>Facet</vt:lpstr>
      <vt:lpstr>Welcome  to Year 6!</vt:lpstr>
      <vt:lpstr>Who are the teaching staff?</vt:lpstr>
      <vt:lpstr>Our themes for this year.</vt:lpstr>
      <vt:lpstr>Arriving and Leaving School</vt:lpstr>
      <vt:lpstr>Uniform</vt:lpstr>
      <vt:lpstr>Reading and School Planners.</vt:lpstr>
      <vt:lpstr>Homework</vt:lpstr>
      <vt:lpstr>KS2 SATs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2!</dc:title>
  <dc:creator>v humphreys</dc:creator>
  <cp:lastModifiedBy>Mrs E Hick</cp:lastModifiedBy>
  <cp:revision>48</cp:revision>
  <dcterms:created xsi:type="dcterms:W3CDTF">2015-09-11T12:38:44Z</dcterms:created>
  <dcterms:modified xsi:type="dcterms:W3CDTF">2021-06-18T15:48:17Z</dcterms:modified>
</cp:coreProperties>
</file>