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0"/>
  </p:notesMasterIdLst>
  <p:sldIdLst>
    <p:sldId id="256" r:id="rId2"/>
    <p:sldId id="446" r:id="rId3"/>
    <p:sldId id="257" r:id="rId4"/>
    <p:sldId id="275" r:id="rId5"/>
    <p:sldId id="258" r:id="rId6"/>
    <p:sldId id="263" r:id="rId7"/>
    <p:sldId id="271" r:id="rId8"/>
    <p:sldId id="259" r:id="rId9"/>
    <p:sldId id="260" r:id="rId10"/>
    <p:sldId id="261" r:id="rId11"/>
    <p:sldId id="419" r:id="rId12"/>
    <p:sldId id="470" r:id="rId13"/>
    <p:sldId id="262" r:id="rId14"/>
    <p:sldId id="390" r:id="rId15"/>
    <p:sldId id="422" r:id="rId16"/>
    <p:sldId id="272" r:id="rId17"/>
    <p:sldId id="273" r:id="rId18"/>
    <p:sldId id="473" r:id="rId19"/>
    <p:sldId id="269" r:id="rId20"/>
    <p:sldId id="264" r:id="rId21"/>
    <p:sldId id="281" r:id="rId22"/>
    <p:sldId id="268" r:id="rId23"/>
    <p:sldId id="472" r:id="rId24"/>
    <p:sldId id="274" r:id="rId25"/>
    <p:sldId id="277" r:id="rId26"/>
    <p:sldId id="278" r:id="rId27"/>
    <p:sldId id="279" r:id="rId28"/>
    <p:sldId id="28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0529D7-E562-450D-B845-91E1566D2351}" type="datetimeFigureOut">
              <a:rPr lang="en-GB" smtClean="0"/>
              <a:t>21/09/2026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7E271D-7301-4A10-9C19-FDC790AD65E2}" type="slidenum">
              <a:rPr lang="en-GB" smtClean="0"/>
              <a:t>‹#›</a:t>
            </a:fld>
            <a:endParaRPr lang="en-GB"/>
          </a:p>
        </p:txBody>
      </p:sp>
    </p:spTree>
    <p:extLst>
      <p:ext uri="{BB962C8B-B14F-4D97-AF65-F5344CB8AC3E}">
        <p14:creationId xmlns:p14="http://schemas.microsoft.com/office/powerpoint/2010/main" val="1212333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dirty="0">
                <a:latin typeface="Calibri"/>
                <a:cs typeface="Calibri"/>
              </a:rPr>
              <a:t>To help parents see the value of reading by getting them to reflect on their own reading experiences</a:t>
            </a:r>
            <a:endParaRPr lang="en-US"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Just think about how many times you have already read things today. More than ever, we are surrounded by text and reading is a vital skill.</a:t>
            </a:r>
            <a:endParaRPr lang="en-US" dirty="0">
              <a:cs typeface="Calibri"/>
            </a:endParaRPr>
          </a:p>
          <a:p>
            <a:pPr marL="171450" indent="-171450">
              <a:buFont typeface="Arial,Sans-Serif"/>
              <a:buChar char="•"/>
            </a:pPr>
            <a:r>
              <a:rPr lang="en-US" i="1" dirty="0">
                <a:latin typeface="Calibri"/>
                <a:cs typeface="Calibri"/>
              </a:rPr>
              <a:t>We want all of our children to become confident readers who can navigate the world of reading around them.</a:t>
            </a:r>
          </a:p>
        </p:txBody>
      </p:sp>
    </p:spTree>
    <p:extLst>
      <p:ext uri="{BB962C8B-B14F-4D97-AF65-F5344CB8AC3E}">
        <p14:creationId xmlns:p14="http://schemas.microsoft.com/office/powerpoint/2010/main" val="955984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Sans-Serif"/>
              <a:buChar char="•"/>
            </a:pPr>
            <a:r>
              <a:rPr lang="en-GB" b="0" dirty="0"/>
              <a:t>To provide an overview of </a:t>
            </a:r>
            <a:r>
              <a:rPr lang="en-GB" dirty="0">
                <a:latin typeface="Calibri"/>
                <a:cs typeface="Calibri"/>
              </a:rPr>
              <a:t>the Phase 2 sounds</a:t>
            </a:r>
          </a:p>
          <a:p>
            <a:pPr marL="171450" indent="-171450">
              <a:buFont typeface="Arial,Sans-Serif"/>
              <a:buChar char="•"/>
            </a:pPr>
            <a:endParaRPr lang="en-GB" dirty="0">
              <a:latin typeface="Calibri"/>
              <a:cs typeface="Calibri"/>
            </a:endParaRPr>
          </a:p>
          <a:p>
            <a:pPr marL="0" indent="0">
              <a:buFont typeface="Arial,Sans-Serif"/>
              <a:buNone/>
            </a:pPr>
            <a:r>
              <a:rPr lang="en-GB" b="1" dirty="0">
                <a:latin typeface="Calibri"/>
                <a:cs typeface="Calibri"/>
              </a:rPr>
              <a:t>Suggested script:</a:t>
            </a:r>
            <a:endParaRPr lang="en-US" b="0" dirty="0">
              <a:latin typeface="Calibri"/>
              <a:cs typeface="Calibri"/>
            </a:endParaRPr>
          </a:p>
          <a:p>
            <a:pPr marL="171450" indent="-171450">
              <a:buFont typeface="Arial,Sans-Serif"/>
              <a:buChar char="•"/>
            </a:pPr>
            <a:r>
              <a:rPr lang="en-US" i="1" dirty="0"/>
              <a:t>We usually teach four new sounds a week and have a review lesson on a Friday. </a:t>
            </a:r>
          </a:p>
          <a:p>
            <a:pPr marL="171450" indent="-171450">
              <a:buFont typeface="Arial,Sans-Serif"/>
              <a:buChar char="•"/>
            </a:pPr>
            <a:r>
              <a:rPr lang="en-US" i="1" dirty="0"/>
              <a:t>You will get a list of the sounds that we are learning to have at home. This will help you with letter formation (handwriting) and pronunciation.  </a:t>
            </a:r>
          </a:p>
          <a:p>
            <a:pPr marL="171450" indent="-171450">
              <a:buFont typeface="Arial,Sans-Serif"/>
              <a:buChar char="•"/>
            </a:pPr>
            <a:r>
              <a:rPr lang="en-US" i="0" dirty="0"/>
              <a:t>Give the Phase 2 grapheme information sheet for Autumn 1 to parents.</a:t>
            </a:r>
          </a:p>
        </p:txBody>
      </p:sp>
    </p:spTree>
    <p:extLst>
      <p:ext uri="{BB962C8B-B14F-4D97-AF65-F5344CB8AC3E}">
        <p14:creationId xmlns:p14="http://schemas.microsoft.com/office/powerpoint/2010/main" val="2481167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practise the Phase 2 sounds</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dirty="0">
                <a:latin typeface="Calibri"/>
                <a:ea typeface="Calibri"/>
                <a:cs typeface="Calibri"/>
              </a:rPr>
              <a:t>Give out </a:t>
            </a:r>
            <a:r>
              <a:rPr lang="en-US" baseline="0" dirty="0">
                <a:latin typeface="Calibri"/>
                <a:ea typeface="Calibri"/>
                <a:cs typeface="Calibri"/>
              </a:rPr>
              <a:t>the </a:t>
            </a:r>
            <a:r>
              <a:rPr lang="en-US" dirty="0">
                <a:latin typeface="Calibri"/>
                <a:ea typeface="Calibri"/>
                <a:cs typeface="Calibri"/>
              </a:rPr>
              <a:t>parent handout and the Phase 2 and 3 grapheme mat.</a:t>
            </a:r>
          </a:p>
          <a:p>
            <a:pPr marL="171450" indent="-171450">
              <a:buFont typeface="Arial"/>
              <a:buChar char="•"/>
            </a:pPr>
            <a:r>
              <a:rPr lang="en-US" dirty="0">
                <a:latin typeface="Calibri"/>
                <a:ea typeface="Calibri"/>
                <a:cs typeface="Calibri"/>
              </a:rPr>
              <a:t>Play the videos/teach the parents to say the Phase 2 sounds: https://</a:t>
            </a:r>
            <a:r>
              <a:rPr lang="en-US" dirty="0" err="1">
                <a:latin typeface="Calibri"/>
                <a:ea typeface="Calibri"/>
                <a:cs typeface="Calibri"/>
              </a:rPr>
              <a:t>www.littlewandlelettersandsounds.org.uk</a:t>
            </a:r>
            <a:r>
              <a:rPr lang="en-US" dirty="0">
                <a:latin typeface="Calibri"/>
                <a:ea typeface="Calibri"/>
                <a:cs typeface="Calibri"/>
              </a:rPr>
              <a:t>/resources/for-parents/</a:t>
            </a:r>
          </a:p>
          <a:p>
            <a:pPr marL="171450" indent="-171450">
              <a:buFont typeface="Arial"/>
              <a:buChar char="•"/>
            </a:pPr>
            <a:r>
              <a:rPr lang="en-US" dirty="0">
                <a:latin typeface="Calibri"/>
                <a:ea typeface="Calibri"/>
                <a:cs typeface="Calibri"/>
              </a:rPr>
              <a:t>Show parents where to access these videos in the ‘For parents’ area of the Little Wandle website.</a:t>
            </a:r>
          </a:p>
        </p:txBody>
      </p:sp>
    </p:spTree>
    <p:extLst>
      <p:ext uri="{BB962C8B-B14F-4D97-AF65-F5344CB8AC3E}">
        <p14:creationId xmlns:p14="http://schemas.microsoft.com/office/powerpoint/2010/main" val="338636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provide an overview</a:t>
            </a:r>
            <a:r>
              <a:rPr lang="en-GB" dirty="0">
                <a:latin typeface="Calibri"/>
                <a:cs typeface="Calibri"/>
              </a:rPr>
              <a:t> of </a:t>
            </a:r>
            <a:r>
              <a:rPr lang="en-GB" baseline="0" dirty="0">
                <a:latin typeface="Calibri"/>
                <a:cs typeface="Calibri"/>
              </a:rPr>
              <a:t>the programme’s efficacy</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1" dirty="0"/>
              <a:t>There are specific resources for the Little Wandle Programme which the children will be very familiar with. </a:t>
            </a:r>
          </a:p>
          <a:p>
            <a:pPr marL="171450" indent="-171450">
              <a:buFont typeface="Arial"/>
              <a:buChar char="•"/>
            </a:pPr>
            <a:r>
              <a:rPr lang="en-US" i="1" dirty="0"/>
              <a:t>Each sound that we teach to begin with has either a mnemonic (like the astronaut that you can see here) or a phrase like boing-boing for ‘oi’. This helps the children recognise and remember the graphemes. </a:t>
            </a:r>
          </a:p>
          <a:p>
            <a:pPr marL="171450" indent="-171450">
              <a:buFont typeface="Arial"/>
              <a:buChar char="•"/>
            </a:pPr>
            <a:r>
              <a:rPr lang="en-US" i="1" dirty="0"/>
              <a:t>Every time we teach a new sound, we also read words during the phonics lesson that contain that new sound so that the children </a:t>
            </a:r>
            <a:r>
              <a:rPr lang="en-US" i="1" dirty="0" err="1"/>
              <a:t>practise</a:t>
            </a:r>
            <a:r>
              <a:rPr lang="en-US" i="1" dirty="0"/>
              <a:t> what they have learned. </a:t>
            </a:r>
          </a:p>
          <a:p>
            <a:pPr marL="171450" indent="-171450">
              <a:buFont typeface="Arial"/>
              <a:buChar char="•"/>
            </a:pPr>
            <a:r>
              <a:rPr lang="en-US" i="1" dirty="0"/>
              <a:t>We then go on to reading a sentence containing some of those words. </a:t>
            </a:r>
          </a:p>
          <a:p>
            <a:pPr marL="171450" indent="-171450">
              <a:buFont typeface="Arial"/>
              <a:buChar char="•"/>
            </a:pPr>
            <a:r>
              <a:rPr lang="en-US" i="1" dirty="0"/>
              <a:t>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give guidance on supporting</a:t>
            </a:r>
            <a:r>
              <a:rPr lang="en-GB" baseline="0" dirty="0">
                <a:latin typeface="Calibri"/>
                <a:cs typeface="Calibri"/>
              </a:rPr>
              <a:t> phonics learning</a:t>
            </a:r>
            <a:r>
              <a:rPr lang="en-GB" dirty="0">
                <a:latin typeface="Calibri"/>
                <a:cs typeface="Calibri"/>
              </a:rPr>
              <a:t> at home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1" dirty="0"/>
              <a:t>It is really important that you pronounce the sounds correctly at home if you are supporting your child. </a:t>
            </a:r>
          </a:p>
          <a:p>
            <a:pPr marL="171450" indent="-171450">
              <a:buFont typeface="Arial"/>
              <a:buChar char="•"/>
            </a:pPr>
            <a:r>
              <a:rPr lang="en-US" i="1" dirty="0"/>
              <a:t>Use the videos we saw earlier for support.</a:t>
            </a:r>
            <a:endParaRPr lang="en-US" i="0" dirty="0"/>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English writing taught from high quality text starting point </a:t>
            </a:r>
          </a:p>
          <a:p>
            <a:r>
              <a:rPr lang="en-GB" dirty="0"/>
              <a:t>In conjunction</a:t>
            </a:r>
            <a:r>
              <a:rPr lang="en-GB" baseline="0" dirty="0"/>
              <a:t> with Simply Books</a:t>
            </a:r>
          </a:p>
          <a:p>
            <a:r>
              <a:rPr lang="en-GB" baseline="0" dirty="0"/>
              <a:t>Fiction and Non Fiction</a:t>
            </a:r>
          </a:p>
          <a:p>
            <a:r>
              <a:rPr lang="en-GB" baseline="0" dirty="0"/>
              <a:t>Also topic books of quality </a:t>
            </a:r>
          </a:p>
          <a:p>
            <a:r>
              <a:rPr lang="en-GB" baseline="0" dirty="0"/>
              <a:t>Texts linked to topics spent 2 years developing a text based curriculum </a:t>
            </a:r>
          </a:p>
          <a:p>
            <a:endParaRPr lang="en-GB" dirty="0"/>
          </a:p>
        </p:txBody>
      </p:sp>
      <p:sp>
        <p:nvSpPr>
          <p:cNvPr id="4" name="Slide Number Placeholder 3"/>
          <p:cNvSpPr>
            <a:spLocks noGrp="1"/>
          </p:cNvSpPr>
          <p:nvPr>
            <p:ph type="sldNum" sz="quarter" idx="10"/>
          </p:nvPr>
        </p:nvSpPr>
        <p:spPr/>
        <p:txBody>
          <a:bodyPr/>
          <a:lstStyle/>
          <a:p>
            <a:fld id="{5B2D3F1D-BCC7-4350-A7DE-C73EF9AC0645}" type="slidenum">
              <a:rPr lang="en-GB" smtClean="0"/>
              <a:t>21</a:t>
            </a:fld>
            <a:endParaRPr lang="en-GB"/>
          </a:p>
        </p:txBody>
      </p:sp>
    </p:spTree>
    <p:extLst>
      <p:ext uri="{BB962C8B-B14F-4D97-AF65-F5344CB8AC3E}">
        <p14:creationId xmlns:p14="http://schemas.microsoft.com/office/powerpoint/2010/main" val="2698062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summarise key takeaways</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GB" i="1" dirty="0"/>
              <a:t>Celebrate your</a:t>
            </a:r>
            <a:r>
              <a:rPr lang="en-GB" i="1" baseline="0" dirty="0"/>
              <a:t> </a:t>
            </a:r>
            <a:r>
              <a:rPr lang="en-GB" i="1" dirty="0"/>
              <a:t>child’s success at school.</a:t>
            </a:r>
          </a:p>
          <a:p>
            <a:pPr marL="171450" indent="-171450">
              <a:buFont typeface="Arial"/>
              <a:buChar char="•"/>
            </a:pPr>
            <a:r>
              <a:rPr lang="en-GB" i="1" dirty="0"/>
              <a:t>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Regular reading breakfast / cafes</a:t>
            </a:r>
          </a:p>
          <a:p>
            <a:r>
              <a:rPr lang="en-GB" dirty="0"/>
              <a:t>Parents invited</a:t>
            </a:r>
          </a:p>
        </p:txBody>
      </p:sp>
      <p:sp>
        <p:nvSpPr>
          <p:cNvPr id="4" name="Slide Number Placeholder 3"/>
          <p:cNvSpPr>
            <a:spLocks noGrp="1"/>
          </p:cNvSpPr>
          <p:nvPr>
            <p:ph type="sldNum" sz="quarter" idx="10"/>
          </p:nvPr>
        </p:nvSpPr>
        <p:spPr/>
        <p:txBody>
          <a:bodyPr/>
          <a:lstStyle/>
          <a:p>
            <a:fld id="{5B2D3F1D-BCC7-4350-A7DE-C73EF9AC0645}" type="slidenum">
              <a:rPr lang="en-GB" smtClean="0"/>
              <a:t>25</a:t>
            </a:fld>
            <a:endParaRPr lang="en-GB"/>
          </a:p>
        </p:txBody>
      </p:sp>
    </p:spTree>
    <p:extLst>
      <p:ext uri="{BB962C8B-B14F-4D97-AF65-F5344CB8AC3E}">
        <p14:creationId xmlns:p14="http://schemas.microsoft.com/office/powerpoint/2010/main" val="1685021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 links with Simply Books</a:t>
            </a:r>
            <a:r>
              <a:rPr lang="en-GB" baseline="0" dirty="0"/>
              <a:t> we have been to readings with Michael M, Cressida C, Eoin </a:t>
            </a:r>
            <a:r>
              <a:rPr lang="en-GB" baseline="0" dirty="0" err="1"/>
              <a:t>Colfer</a:t>
            </a:r>
            <a:r>
              <a:rPr lang="en-GB" baseline="0" dirty="0"/>
              <a:t> and Oliver Jeffers. Funded through PP each child got a signed copy of book to take home. </a:t>
            </a:r>
          </a:p>
          <a:p>
            <a:r>
              <a:rPr lang="en-GB" baseline="0" dirty="0"/>
              <a:t>Also </a:t>
            </a:r>
            <a:r>
              <a:rPr lang="en-GB" baseline="0" dirty="0" err="1"/>
              <a:t>Kiaran</a:t>
            </a:r>
            <a:r>
              <a:rPr lang="en-GB" baseline="0" dirty="0"/>
              <a:t> M came into school for the whole day and we had a poet called Andy </a:t>
            </a:r>
            <a:r>
              <a:rPr lang="en-GB" baseline="0" dirty="0" err="1"/>
              <a:t>Toole</a:t>
            </a:r>
            <a:r>
              <a:rPr lang="en-GB" baseline="0" dirty="0"/>
              <a:t> into school to help the children write their own poems. </a:t>
            </a:r>
            <a:endParaRPr lang="en-GB" dirty="0"/>
          </a:p>
        </p:txBody>
      </p:sp>
      <p:sp>
        <p:nvSpPr>
          <p:cNvPr id="4" name="Slide Number Placeholder 3"/>
          <p:cNvSpPr>
            <a:spLocks noGrp="1"/>
          </p:cNvSpPr>
          <p:nvPr>
            <p:ph type="sldNum" sz="quarter" idx="10"/>
          </p:nvPr>
        </p:nvSpPr>
        <p:spPr/>
        <p:txBody>
          <a:bodyPr/>
          <a:lstStyle/>
          <a:p>
            <a:fld id="{5B2D3F1D-BCC7-4350-A7DE-C73EF9AC0645}" type="slidenum">
              <a:rPr lang="en-GB" smtClean="0"/>
              <a:t>26</a:t>
            </a:fld>
            <a:endParaRPr lang="en-GB"/>
          </a:p>
        </p:txBody>
      </p:sp>
    </p:spTree>
    <p:extLst>
      <p:ext uri="{BB962C8B-B14F-4D97-AF65-F5344CB8AC3E}">
        <p14:creationId xmlns:p14="http://schemas.microsoft.com/office/powerpoint/2010/main" val="1045045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World Book day is a big event</a:t>
            </a:r>
          </a:p>
          <a:p>
            <a:r>
              <a:rPr lang="en-GB" dirty="0"/>
              <a:t>Different each year but themed</a:t>
            </a:r>
          </a:p>
          <a:p>
            <a:pPr marL="171450" indent="-171450">
              <a:buFontTx/>
              <a:buChar char="-"/>
            </a:pPr>
            <a:r>
              <a:rPr lang="en-GB" baseline="0" dirty="0"/>
              <a:t>Science fiction theme </a:t>
            </a:r>
          </a:p>
          <a:p>
            <a:pPr marL="171450" indent="-171450">
              <a:buFontTx/>
              <a:buChar char="-"/>
            </a:pPr>
            <a:r>
              <a:rPr lang="en-GB" baseline="0" dirty="0"/>
              <a:t>Class book theme</a:t>
            </a:r>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5B2D3F1D-BCC7-4350-A7DE-C73EF9AC0645}" type="slidenum">
              <a:rPr lang="en-GB" smtClean="0"/>
              <a:t>27</a:t>
            </a:fld>
            <a:endParaRPr lang="en-GB"/>
          </a:p>
        </p:txBody>
      </p:sp>
    </p:spTree>
    <p:extLst>
      <p:ext uri="{BB962C8B-B14F-4D97-AF65-F5344CB8AC3E}">
        <p14:creationId xmlns:p14="http://schemas.microsoft.com/office/powerpoint/2010/main" val="241491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End of the Y6</a:t>
            </a:r>
            <a:r>
              <a:rPr lang="en-GB" baseline="0" dirty="0"/>
              <a:t> choose a book to buy for the school </a:t>
            </a:r>
          </a:p>
          <a:p>
            <a:r>
              <a:rPr lang="en-GB" baseline="0" dirty="0"/>
              <a:t>Write a dedication/ review the assembly start of next year</a:t>
            </a:r>
          </a:p>
          <a:p>
            <a:r>
              <a:rPr lang="en-GB" baseline="0" dirty="0"/>
              <a:t>To promote</a:t>
            </a:r>
            <a:endParaRPr lang="en-GB" dirty="0"/>
          </a:p>
        </p:txBody>
      </p:sp>
      <p:sp>
        <p:nvSpPr>
          <p:cNvPr id="4" name="Slide Number Placeholder 3"/>
          <p:cNvSpPr>
            <a:spLocks noGrp="1"/>
          </p:cNvSpPr>
          <p:nvPr>
            <p:ph type="sldNum" sz="quarter" idx="10"/>
          </p:nvPr>
        </p:nvSpPr>
        <p:spPr/>
        <p:txBody>
          <a:bodyPr/>
          <a:lstStyle/>
          <a:p>
            <a:fld id="{5B2D3F1D-BCC7-4350-A7DE-C73EF9AC0645}" type="slidenum">
              <a:rPr lang="en-GB" smtClean="0"/>
              <a:t>28</a:t>
            </a:fld>
            <a:endParaRPr lang="en-GB"/>
          </a:p>
        </p:txBody>
      </p:sp>
    </p:spTree>
    <p:extLst>
      <p:ext uri="{BB962C8B-B14F-4D97-AF65-F5344CB8AC3E}">
        <p14:creationId xmlns:p14="http://schemas.microsoft.com/office/powerpoint/2010/main" val="124980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958165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1186873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336166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4356FB-DF68-4B72-81EF-630BEA0988C5}"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3647607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4356FB-DF68-4B72-81EF-630BEA0988C5}" type="datetimeFigureOut">
              <a:rPr lang="en-GB" smtClean="0"/>
              <a:t>21/09/2026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1140470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4356FB-DF68-4B72-81EF-630BEA0988C5}" type="datetimeFigureOut">
              <a:rPr lang="en-GB" smtClean="0"/>
              <a:t>21/09/2026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1215109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4356FB-DF68-4B72-81EF-630BEA0988C5}" type="datetimeFigureOut">
              <a:rPr lang="en-GB" smtClean="0"/>
              <a:t>21/09/2026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2257838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4356FB-DF68-4B72-81EF-630BEA0988C5}"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969414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4356FB-DF68-4B72-81EF-630BEA0988C5}" type="datetimeFigureOut">
              <a:rPr lang="en-GB" smtClean="0"/>
              <a:t>21/09/2026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3555297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3338525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579980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2700569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20371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26701076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28230052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4356FB-DF68-4B72-81EF-630BEA0988C5}" type="datetimeFigureOut">
              <a:rPr lang="en-GB" smtClean="0"/>
              <a:t>21/09/2026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776A83-FBE5-4586-B5C7-8774D108BDC6}" type="slidenum">
              <a:rPr lang="en-GB" smtClean="0"/>
              <a:t>‹#›</a:t>
            </a:fld>
            <a:endParaRPr lang="en-GB"/>
          </a:p>
        </p:txBody>
      </p:sp>
    </p:spTree>
    <p:extLst>
      <p:ext uri="{BB962C8B-B14F-4D97-AF65-F5344CB8AC3E}">
        <p14:creationId xmlns:p14="http://schemas.microsoft.com/office/powerpoint/2010/main" val="3232785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Tree>
    <p:extLst>
      <p:ext uri="{BB962C8B-B14F-4D97-AF65-F5344CB8AC3E}">
        <p14:creationId xmlns:p14="http://schemas.microsoft.com/office/powerpoint/2010/main" val="977497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0894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14356FB-DF68-4B72-81EF-630BEA0988C5}" type="datetimeFigureOut">
              <a:rPr lang="en-GB" smtClean="0"/>
              <a:t>21/09/2026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F776A83-FBE5-4586-B5C7-8774D108BDC6}" type="slidenum">
              <a:rPr lang="en-GB" smtClean="0"/>
              <a:t>‹#›</a:t>
            </a:fld>
            <a:endParaRPr lang="en-GB"/>
          </a:p>
        </p:txBody>
      </p:sp>
    </p:spTree>
    <p:extLst>
      <p:ext uri="{BB962C8B-B14F-4D97-AF65-F5344CB8AC3E}">
        <p14:creationId xmlns:p14="http://schemas.microsoft.com/office/powerpoint/2010/main" val="121180358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 id="2147483695" r:id="rId18"/>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hyperlink" Target="https://youtu.be/qDu3JAjf-U0" TargetMode="Externa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hyperlink" Target="https://youtu.be/qDu3JAjf-U0" TargetMode="Externa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2.xml"/><Relationship Id="rId4" Type="http://schemas.openxmlformats.org/officeDocument/2006/relationships/image" Target="../media/image19.tif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learningwithparents.com/blog/resources/parent-introduction-to-the-reading-log-video/"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28034"/>
            <a:ext cx="7766936" cy="4619698"/>
          </a:xfrm>
        </p:spPr>
        <p:txBody>
          <a:bodyPr/>
          <a:lstStyle/>
          <a:p>
            <a:pPr algn="l"/>
            <a:br>
              <a:rPr lang="en-GB" sz="4000" dirty="0"/>
            </a:br>
            <a:br>
              <a:rPr lang="en-GB" sz="4000" dirty="0"/>
            </a:br>
            <a:br>
              <a:rPr lang="en-GB" sz="4000" dirty="0"/>
            </a:br>
            <a:br>
              <a:rPr lang="en-GB" sz="4000" dirty="0"/>
            </a:br>
            <a:endParaRPr lang="en-GB" sz="1400" dirty="0"/>
          </a:p>
        </p:txBody>
      </p:sp>
      <p:sp>
        <p:nvSpPr>
          <p:cNvPr id="4" name="Subtitle 3"/>
          <p:cNvSpPr>
            <a:spLocks noGrp="1"/>
          </p:cNvSpPr>
          <p:nvPr>
            <p:ph type="subTitle" idx="1"/>
          </p:nvPr>
        </p:nvSpPr>
        <p:spPr/>
        <p:txBody>
          <a:bodyPr/>
          <a:lstStyle/>
          <a:p>
            <a:endParaRPr lang="en-GB" dirty="0"/>
          </a:p>
        </p:txBody>
      </p:sp>
      <p:sp>
        <p:nvSpPr>
          <p:cNvPr id="6" name="Rectangle 5"/>
          <p:cNvSpPr/>
          <p:nvPr/>
        </p:nvSpPr>
        <p:spPr>
          <a:xfrm>
            <a:off x="1133341" y="566678"/>
            <a:ext cx="8010659" cy="3662541"/>
          </a:xfrm>
          <a:prstGeom prst="rect">
            <a:avLst/>
          </a:prstGeom>
        </p:spPr>
        <p:txBody>
          <a:bodyPr wrap="square">
            <a:spAutoFit/>
          </a:bodyPr>
          <a:lstStyle/>
          <a:p>
            <a:pPr algn="ctr"/>
            <a:br>
              <a:rPr lang="en-GB" sz="4000" dirty="0">
                <a:solidFill>
                  <a:srgbClr val="A5300F"/>
                </a:solidFill>
                <a:ea typeface="+mj-ea"/>
                <a:cs typeface="+mj-cs"/>
              </a:rPr>
            </a:br>
            <a:r>
              <a:rPr lang="en-GB" sz="4000" dirty="0">
                <a:solidFill>
                  <a:schemeClr val="accent2"/>
                </a:solidFill>
                <a:ea typeface="+mj-ea"/>
                <a:cs typeface="+mj-cs"/>
              </a:rPr>
              <a:t>This m</a:t>
            </a:r>
            <a:r>
              <a:rPr lang="en-GB" sz="4000" dirty="0">
                <a:solidFill>
                  <a:srgbClr val="A5300F"/>
                </a:solidFill>
                <a:ea typeface="+mj-ea"/>
                <a:cs typeface="+mj-cs"/>
              </a:rPr>
              <a:t>eeting is about the process of learning to read and how we teach the skill of Reading at St Paul’s.</a:t>
            </a:r>
            <a:br>
              <a:rPr lang="en-GB" sz="1400" dirty="0">
                <a:solidFill>
                  <a:srgbClr val="A5300F"/>
                </a:solidFill>
                <a:ea typeface="+mj-ea"/>
                <a:cs typeface="+mj-cs"/>
              </a:rPr>
            </a:br>
            <a:br>
              <a:rPr lang="en-GB" sz="1400" dirty="0">
                <a:solidFill>
                  <a:srgbClr val="A5300F"/>
                </a:solidFill>
                <a:ea typeface="+mj-ea"/>
                <a:cs typeface="+mj-cs"/>
              </a:rPr>
            </a:br>
            <a:endParaRPr lang="en-GB" dirty="0"/>
          </a:p>
        </p:txBody>
      </p:sp>
    </p:spTree>
    <p:extLst>
      <p:ext uri="{BB962C8B-B14F-4D97-AF65-F5344CB8AC3E}">
        <p14:creationId xmlns:p14="http://schemas.microsoft.com/office/powerpoint/2010/main" val="3240579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a:extLst>
              <a:ext uri="{28A0092B-C50C-407E-A947-70E740481C1C}">
                <a14:useLocalDpi xmlns:a14="http://schemas.microsoft.com/office/drawing/2010/main"/>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normAutofit fontScale="90000"/>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b="1" u="sng" dirty="0"/>
              <a:t>What is reading?</a:t>
            </a:r>
            <a:br>
              <a:rPr lang="en-GB" b="1" u="sng" dirty="0"/>
            </a:br>
            <a:r>
              <a:rPr lang="en-GB" b="1" u="sng" dirty="0"/>
              <a:t> </a:t>
            </a:r>
            <a:br>
              <a:rPr lang="en-GB" b="1" u="sng" dirty="0"/>
            </a:br>
            <a:r>
              <a:rPr lang="en-GB" dirty="0"/>
              <a:t>Reading is the ability to decode and interpret a written word.</a:t>
            </a:r>
          </a:p>
        </p:txBody>
      </p:sp>
      <p:sp>
        <p:nvSpPr>
          <p:cNvPr id="5" name="Text Placeholder 4"/>
          <p:cNvSpPr>
            <a:spLocks noGrp="1"/>
          </p:cNvSpPr>
          <p:nvPr>
            <p:ph type="body" idx="1"/>
          </p:nvPr>
        </p:nvSpPr>
        <p:spPr/>
        <p:txBody>
          <a:bodyPr/>
          <a:lstStyle/>
          <a:p>
            <a:endParaRPr lang="en-GB"/>
          </a:p>
        </p:txBody>
      </p:sp>
      <p:sp>
        <p:nvSpPr>
          <p:cNvPr id="6" name="Content Placeholder 5"/>
          <p:cNvSpPr>
            <a:spLocks noGrp="1"/>
          </p:cNvSpPr>
          <p:nvPr>
            <p:ph sz="half" idx="2"/>
          </p:nvPr>
        </p:nvSpPr>
        <p:spPr/>
        <p:txBody>
          <a:bodyPr/>
          <a:lstStyle/>
          <a:p>
            <a:endParaRPr lang="en-GB"/>
          </a:p>
        </p:txBody>
      </p:sp>
      <p:sp>
        <p:nvSpPr>
          <p:cNvPr id="7" name="Text Placeholder 6"/>
          <p:cNvSpPr>
            <a:spLocks noGrp="1"/>
          </p:cNvSpPr>
          <p:nvPr>
            <p:ph type="body" sz="quarter" idx="3"/>
          </p:nvPr>
        </p:nvSpPr>
        <p:spPr/>
        <p:txBody>
          <a:bodyPr/>
          <a:lstStyle/>
          <a:p>
            <a:endParaRPr lang="en-GB"/>
          </a:p>
        </p:txBody>
      </p:sp>
      <p:sp>
        <p:nvSpPr>
          <p:cNvPr id="8" name="Content Placeholder 7"/>
          <p:cNvSpPr>
            <a:spLocks noGrp="1"/>
          </p:cNvSpPr>
          <p:nvPr>
            <p:ph sz="quarter" idx="4"/>
          </p:nvPr>
        </p:nvSpPr>
        <p:spPr/>
        <p:txBody>
          <a:bodyPr/>
          <a:lstStyle/>
          <a:p>
            <a:endParaRPr lang="en-GB"/>
          </a:p>
        </p:txBody>
      </p:sp>
    </p:spTree>
    <p:extLst>
      <p:ext uri="{BB962C8B-B14F-4D97-AF65-F5344CB8AC3E}">
        <p14:creationId xmlns:p14="http://schemas.microsoft.com/office/powerpoint/2010/main" val="2653946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9956" y="517227"/>
            <a:ext cx="8687225" cy="4886565"/>
          </a:xfrm>
          <a:prstGeom prst="rect">
            <a:avLst/>
          </a:prstGeom>
        </p:spPr>
      </p:pic>
    </p:spTree>
    <p:extLst>
      <p:ext uri="{BB962C8B-B14F-4D97-AF65-F5344CB8AC3E}">
        <p14:creationId xmlns:p14="http://schemas.microsoft.com/office/powerpoint/2010/main" val="467245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47730" y="347730"/>
            <a:ext cx="8796270" cy="5570756"/>
          </a:xfrm>
          <a:prstGeom prst="rect">
            <a:avLst/>
          </a:prstGeom>
        </p:spPr>
        <p:txBody>
          <a:bodyPr wrap="square">
            <a:spAutoFit/>
          </a:bodyPr>
          <a:lstStyle/>
          <a:p>
            <a:pPr algn="ctr"/>
            <a:r>
              <a:rPr lang="en-GB" sz="3600" b="1" u="sng" dirty="0">
                <a:solidFill>
                  <a:schemeClr val="accent2"/>
                </a:solidFill>
              </a:rPr>
              <a:t>Learning to read can be hard! </a:t>
            </a:r>
          </a:p>
          <a:p>
            <a:r>
              <a:rPr lang="en-GB" sz="3200" dirty="0">
                <a:solidFill>
                  <a:schemeClr val="accent2"/>
                </a:solidFill>
              </a:rPr>
              <a:t>• So often it is hard to understand why a child reads ‘they’ on one page and can’t remember it on the next. </a:t>
            </a:r>
          </a:p>
          <a:p>
            <a:r>
              <a:rPr lang="en-GB" sz="3200" dirty="0">
                <a:solidFill>
                  <a:schemeClr val="accent2"/>
                </a:solidFill>
              </a:rPr>
              <a:t>• Early reading is a combination of: – using phonics, reading words that they know, working out the context from the pictures and the story– and lots of help from us.</a:t>
            </a:r>
          </a:p>
          <a:p>
            <a:r>
              <a:rPr lang="en-GB" sz="3200" dirty="0">
                <a:solidFill>
                  <a:schemeClr val="accent2"/>
                </a:solidFill>
              </a:rPr>
              <a:t> • As their knowledge of letter sounds and sight vocabulary increases, they begin to read more independently</a:t>
            </a:r>
          </a:p>
        </p:txBody>
      </p:sp>
    </p:spTree>
    <p:extLst>
      <p:ext uri="{BB962C8B-B14F-4D97-AF65-F5344CB8AC3E}">
        <p14:creationId xmlns:p14="http://schemas.microsoft.com/office/powerpoint/2010/main" val="179704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Love Of Reading!</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71879" y="1546635"/>
            <a:ext cx="9007578" cy="4905679"/>
          </a:xfrm>
          <a:prstGeom prst="rect">
            <a:avLst/>
          </a:prstGeom>
        </p:spPr>
      </p:pic>
    </p:spTree>
    <p:extLst>
      <p:ext uri="{BB962C8B-B14F-4D97-AF65-F5344CB8AC3E}">
        <p14:creationId xmlns:p14="http://schemas.microsoft.com/office/powerpoint/2010/main" val="3975404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t>How we teach Reading at St Paul’s</a:t>
            </a:r>
            <a:br>
              <a:rPr lang="en-GB" b="1" u="sng" dirty="0"/>
            </a:br>
            <a:br>
              <a:rPr lang="en-GB" b="1" u="sng" dirty="0"/>
            </a:br>
            <a:endParaRPr lang="en-GB" dirty="0"/>
          </a:p>
        </p:txBody>
      </p:sp>
      <p:sp>
        <p:nvSpPr>
          <p:cNvPr id="3" name="Content Placeholder 2"/>
          <p:cNvSpPr>
            <a:spLocks noGrp="1"/>
          </p:cNvSpPr>
          <p:nvPr>
            <p:ph idx="1"/>
          </p:nvPr>
        </p:nvSpPr>
        <p:spPr>
          <a:xfrm>
            <a:off x="677334" y="1493949"/>
            <a:ext cx="8596668" cy="4547413"/>
          </a:xfrm>
        </p:spPr>
        <p:txBody>
          <a:bodyPr>
            <a:normAutofit/>
          </a:bodyPr>
          <a:lstStyle/>
          <a:p>
            <a:r>
              <a:rPr lang="en-GB" sz="3200" dirty="0">
                <a:solidFill>
                  <a:srgbClr val="A5300F"/>
                </a:solidFill>
                <a:ea typeface="+mj-ea"/>
                <a:cs typeface="+mj-cs"/>
              </a:rPr>
              <a:t>Discreet Phonics lessons to teach letter sounds and key words.</a:t>
            </a:r>
          </a:p>
          <a:p>
            <a:r>
              <a:rPr lang="en-GB" sz="3200" dirty="0">
                <a:solidFill>
                  <a:srgbClr val="A5300F"/>
                </a:solidFill>
                <a:ea typeface="+mj-ea"/>
                <a:cs typeface="+mj-cs"/>
              </a:rPr>
              <a:t>Reading practice sessions.</a:t>
            </a:r>
          </a:p>
          <a:p>
            <a:r>
              <a:rPr lang="en-GB" sz="3200" dirty="0">
                <a:solidFill>
                  <a:srgbClr val="A5300F"/>
                </a:solidFill>
                <a:ea typeface="+mj-ea"/>
                <a:cs typeface="+mj-cs"/>
              </a:rPr>
              <a:t>Reading interventions where needed.</a:t>
            </a:r>
          </a:p>
          <a:p>
            <a:r>
              <a:rPr lang="en-GB" sz="3200" dirty="0">
                <a:solidFill>
                  <a:srgbClr val="A5300F"/>
                </a:solidFill>
                <a:ea typeface="+mj-ea"/>
                <a:cs typeface="+mj-cs"/>
              </a:rPr>
              <a:t>Shared Reading.</a:t>
            </a:r>
          </a:p>
          <a:p>
            <a:r>
              <a:rPr lang="en-GB" sz="3200" dirty="0">
                <a:solidFill>
                  <a:srgbClr val="A5300F"/>
                </a:solidFill>
                <a:ea typeface="+mj-ea"/>
                <a:cs typeface="+mj-cs"/>
              </a:rPr>
              <a:t>Developing a love of reading.</a:t>
            </a:r>
            <a:endParaRPr lang="en-GB" dirty="0"/>
          </a:p>
        </p:txBody>
      </p:sp>
    </p:spTree>
    <p:extLst>
      <p:ext uri="{BB962C8B-B14F-4D97-AF65-F5344CB8AC3E}">
        <p14:creationId xmlns:p14="http://schemas.microsoft.com/office/powerpoint/2010/main" val="3013745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77335" y="609600"/>
            <a:ext cx="8596668" cy="2404056"/>
          </a:xfrm>
        </p:spPr>
        <p:txBody>
          <a:bodyPr>
            <a:normAutofit fontScale="90000"/>
          </a:bodyPr>
          <a:lstStyle/>
          <a:p>
            <a:br>
              <a:rPr lang="en-GB" b="1" u="sng" dirty="0"/>
            </a:br>
            <a:br>
              <a:rPr lang="en-GB" b="1" u="sng" dirty="0"/>
            </a:br>
            <a:r>
              <a:rPr lang="en-GB" b="1" u="sng" dirty="0"/>
              <a:t>How do we teach letter sounds? </a:t>
            </a:r>
            <a:br>
              <a:rPr lang="en-GB" b="1" u="sng" dirty="0"/>
            </a:br>
            <a:br>
              <a:rPr lang="en-GB" b="1" u="sng" dirty="0"/>
            </a:br>
            <a:r>
              <a:rPr lang="en-GB" dirty="0"/>
              <a:t>We teach the sounds represented by letters – this is called ‘phonic knowledge’. </a:t>
            </a:r>
            <a:br>
              <a:rPr lang="en-GB" dirty="0"/>
            </a:br>
            <a:r>
              <a:rPr lang="en-GB" dirty="0"/>
              <a:t>We use an approach based on Little </a:t>
            </a:r>
            <a:r>
              <a:rPr lang="en-GB" dirty="0" err="1"/>
              <a:t>Wandle</a:t>
            </a:r>
            <a:r>
              <a:rPr lang="en-GB" dirty="0"/>
              <a:t>: Letters and Sounds.</a:t>
            </a:r>
          </a:p>
        </p:txBody>
      </p:sp>
      <p:sp>
        <p:nvSpPr>
          <p:cNvPr id="11" name="Text Placeholder 10"/>
          <p:cNvSpPr>
            <a:spLocks noGrp="1"/>
          </p:cNvSpPr>
          <p:nvPr>
            <p:ph type="body" idx="1"/>
          </p:nvPr>
        </p:nvSpPr>
        <p:spPr>
          <a:xfrm>
            <a:off x="677335" y="5008604"/>
            <a:ext cx="8596668" cy="1032757"/>
          </a:xfrm>
        </p:spPr>
        <p:txBody>
          <a:bodyPr/>
          <a:lstStyle/>
          <a:p>
            <a:endParaRPr lang="en-GB" dirty="0"/>
          </a:p>
        </p:txBody>
      </p:sp>
    </p:spTree>
    <p:extLst>
      <p:ext uri="{BB962C8B-B14F-4D97-AF65-F5344CB8AC3E}">
        <p14:creationId xmlns:p14="http://schemas.microsoft.com/office/powerpoint/2010/main" val="2194845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99245" y="463639"/>
            <a:ext cx="8744755" cy="5632311"/>
          </a:xfrm>
          <a:prstGeom prst="rect">
            <a:avLst/>
          </a:prstGeom>
        </p:spPr>
        <p:txBody>
          <a:bodyPr wrap="square">
            <a:spAutoFit/>
          </a:bodyPr>
          <a:lstStyle/>
          <a:p>
            <a:r>
              <a:rPr lang="en-GB" sz="3600" dirty="0">
                <a:solidFill>
                  <a:schemeClr val="accent2"/>
                </a:solidFill>
              </a:rPr>
              <a:t>Foundation of phonics: Listening skills, rhyme, body percussion. </a:t>
            </a:r>
          </a:p>
          <a:p>
            <a:endParaRPr lang="en-GB" sz="3600" dirty="0">
              <a:solidFill>
                <a:schemeClr val="accent2"/>
              </a:solidFill>
            </a:endParaRPr>
          </a:p>
          <a:p>
            <a:r>
              <a:rPr lang="en-GB" sz="3600" dirty="0">
                <a:solidFill>
                  <a:schemeClr val="accent2"/>
                </a:solidFill>
              </a:rPr>
              <a:t>Phase 2: Introducing sounds, learning to   blend</a:t>
            </a:r>
          </a:p>
          <a:p>
            <a:endParaRPr lang="en-GB" sz="3600" dirty="0">
              <a:solidFill>
                <a:schemeClr val="accent2"/>
              </a:solidFill>
            </a:endParaRPr>
          </a:p>
          <a:p>
            <a:r>
              <a:rPr lang="en-GB" sz="3600" dirty="0">
                <a:solidFill>
                  <a:schemeClr val="accent2"/>
                </a:solidFill>
              </a:rPr>
              <a:t>Phase 3: More sounds including digraphs, blending slightly longer words.</a:t>
            </a:r>
          </a:p>
          <a:p>
            <a:r>
              <a:rPr lang="en-GB" sz="3600" dirty="0">
                <a:solidFill>
                  <a:schemeClr val="accent2"/>
                </a:solidFill>
              </a:rPr>
              <a:t> </a:t>
            </a:r>
          </a:p>
          <a:p>
            <a:r>
              <a:rPr lang="en-GB" sz="3600" dirty="0">
                <a:solidFill>
                  <a:schemeClr val="accent2"/>
                </a:solidFill>
              </a:rPr>
              <a:t>Phase 4 - Consolidation</a:t>
            </a:r>
          </a:p>
        </p:txBody>
      </p:sp>
    </p:spTree>
    <p:extLst>
      <p:ext uri="{BB962C8B-B14F-4D97-AF65-F5344CB8AC3E}">
        <p14:creationId xmlns:p14="http://schemas.microsoft.com/office/powerpoint/2010/main" val="1106443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dirty="0"/>
          </a:p>
        </p:txBody>
      </p:sp>
      <p:sp>
        <p:nvSpPr>
          <p:cNvPr id="8" name="Picture Placeholder 7"/>
          <p:cNvSpPr>
            <a:spLocks noGrp="1"/>
          </p:cNvSpPr>
          <p:nvPr>
            <p:ph type="pic" idx="1"/>
          </p:nvPr>
        </p:nvSpPr>
        <p:spPr/>
      </p:sp>
      <p:sp>
        <p:nvSpPr>
          <p:cNvPr id="9" name="Text Placeholder 8"/>
          <p:cNvSpPr>
            <a:spLocks noGrp="1"/>
          </p:cNvSpPr>
          <p:nvPr>
            <p:ph type="body" sz="half" idx="2"/>
          </p:nvPr>
        </p:nvSpPr>
        <p:spPr>
          <a:xfrm>
            <a:off x="677333" y="835734"/>
            <a:ext cx="8596667" cy="2190579"/>
          </a:xfrm>
        </p:spPr>
        <p:txBody>
          <a:bodyPr>
            <a:noAutofit/>
          </a:bodyPr>
          <a:lstStyle/>
          <a:p>
            <a:r>
              <a:rPr lang="en-GB" sz="2800" dirty="0">
                <a:solidFill>
                  <a:schemeClr val="accent2"/>
                </a:solidFill>
              </a:rPr>
              <a:t>Some words have to be learnt on sight because the children don’t have the advanced sound knowledge they need to work it out. We call these words ‘tricky words’ or ‘common exception.’</a:t>
            </a:r>
          </a:p>
          <a:p>
            <a:r>
              <a:rPr lang="en-GB" sz="2800" dirty="0">
                <a:solidFill>
                  <a:schemeClr val="accent2"/>
                </a:solidFill>
              </a:rPr>
              <a:t> </a:t>
            </a:r>
            <a:r>
              <a:rPr lang="en-GB" sz="2800" dirty="0" err="1">
                <a:solidFill>
                  <a:schemeClr val="accent2"/>
                </a:solidFill>
              </a:rPr>
              <a:t>eg</a:t>
            </a:r>
            <a:r>
              <a:rPr lang="en-GB" sz="2800" dirty="0">
                <a:solidFill>
                  <a:schemeClr val="accent2"/>
                </a:solidFill>
              </a:rPr>
              <a:t>: house, said, they, was</a:t>
            </a:r>
          </a:p>
        </p:txBody>
      </p:sp>
    </p:spTree>
    <p:extLst>
      <p:ext uri="{BB962C8B-B14F-4D97-AF65-F5344CB8AC3E}">
        <p14:creationId xmlns:p14="http://schemas.microsoft.com/office/powerpoint/2010/main" val="3496803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a:xfrm>
            <a:off x="500701" y="116632"/>
            <a:ext cx="9793088" cy="1152128"/>
          </a:xfrm>
        </p:spPr>
        <p:txBody>
          <a:bodyPr lIns="91440" tIns="45720" rIns="91440" bIns="45720" anchor="b" anchorCtr="0"/>
          <a:lstStyle/>
          <a:p>
            <a:r>
              <a:rPr lang="en-US">
                <a:ea typeface="Calibri"/>
                <a:cs typeface="Calibri"/>
              </a:rPr>
              <a:t>We teach Phase 2 in this order</a:t>
            </a:r>
            <a:endParaRPr lang="en-US"/>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879976" y="2289746"/>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6317" y="1412776"/>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82B14F-2162-556F-8604-D11477375E7F}"/>
              </a:ext>
            </a:extLst>
          </p:cNvPr>
          <p:cNvSpPr>
            <a:spLocks noGrp="1"/>
          </p:cNvSpPr>
          <p:nvPr>
            <p:ph type="title"/>
          </p:nvPr>
        </p:nvSpPr>
        <p:spPr/>
        <p:txBody>
          <a:bodyPr lIns="91440" tIns="45720" rIns="91440" bIns="45720" anchor="b" anchorCtr="0"/>
          <a:lstStyle/>
          <a:p>
            <a:r>
              <a:rPr lang="en-GB">
                <a:cs typeface="Calibri"/>
              </a:rPr>
              <a:t>Let’s say the Phase 2 sounds</a:t>
            </a:r>
            <a:endParaRPr lang="en-GB"/>
          </a:p>
        </p:txBody>
      </p:sp>
      <p:pic>
        <p:nvPicPr>
          <p:cNvPr id="6" name="Picture 5" descr="Graphical user interface, application, Teams&#10;&#10;Description automatically generated">
            <a:hlinkClick r:id="rId3"/>
            <a:extLst>
              <a:ext uri="{FF2B5EF4-FFF2-40B4-BE49-F238E27FC236}">
                <a16:creationId xmlns:a16="http://schemas.microsoft.com/office/drawing/2014/main" id="{B04EC60A-918F-3BD1-B68E-054EE9D9A420}"/>
              </a:ext>
            </a:extLst>
          </p:cNvPr>
          <p:cNvPicPr>
            <a:picLocks noChangeAspect="1"/>
          </p:cNvPicPr>
          <p:nvPr/>
        </p:nvPicPr>
        <p:blipFill rotWithShape="1">
          <a:blip r:embed="rId4"/>
          <a:srcRect r="67270"/>
          <a:stretch/>
        </p:blipFill>
        <p:spPr>
          <a:xfrm>
            <a:off x="7582228" y="1488525"/>
            <a:ext cx="2646647" cy="2602444"/>
          </a:xfrm>
          <a:prstGeom prst="rect">
            <a:avLst/>
          </a:prstGeom>
        </p:spPr>
      </p:pic>
      <p:pic>
        <p:nvPicPr>
          <p:cNvPr id="8" name="Picture 7" descr="Graphical user interface, application, Teams&#10;&#10;Description automatically generated">
            <a:hlinkClick r:id="rId5"/>
            <a:extLst>
              <a:ext uri="{FF2B5EF4-FFF2-40B4-BE49-F238E27FC236}">
                <a16:creationId xmlns:a16="http://schemas.microsoft.com/office/drawing/2014/main" id="{6709C436-F52C-DD16-86B1-8DE8BAE1499C}"/>
              </a:ext>
            </a:extLst>
          </p:cNvPr>
          <p:cNvPicPr>
            <a:picLocks noChangeAspect="1"/>
          </p:cNvPicPr>
          <p:nvPr/>
        </p:nvPicPr>
        <p:blipFill rotWithShape="1">
          <a:blip r:embed="rId4"/>
          <a:srcRect l="33237" t="4087" r="34033" b="-4087"/>
          <a:stretch/>
        </p:blipFill>
        <p:spPr>
          <a:xfrm>
            <a:off x="7663947" y="4141471"/>
            <a:ext cx="2669719" cy="2642575"/>
          </a:xfrm>
          <a:prstGeom prst="rect">
            <a:avLst/>
          </a:prstGeom>
        </p:spPr>
      </p:pic>
      <p:pic>
        <p:nvPicPr>
          <p:cNvPr id="5" name="Picture 6">
            <a:extLst>
              <a:ext uri="{FF2B5EF4-FFF2-40B4-BE49-F238E27FC236}">
                <a16:creationId xmlns:a16="http://schemas.microsoft.com/office/drawing/2014/main" id="{701B3F15-C2E8-6A61-F4EC-2ED3DB0C831F}"/>
              </a:ext>
            </a:extLst>
          </p:cNvPr>
          <p:cNvPicPr>
            <a:picLocks noChangeAspect="1"/>
          </p:cNvPicPr>
          <p:nvPr/>
        </p:nvPicPr>
        <p:blipFill rotWithShape="1">
          <a:blip r:embed="rId6"/>
          <a:srcRect t="1813" r="108"/>
          <a:stretch/>
        </p:blipFill>
        <p:spPr>
          <a:xfrm>
            <a:off x="829670" y="1697486"/>
            <a:ext cx="5262356" cy="4969131"/>
          </a:xfrm>
          <a:prstGeom prst="rect">
            <a:avLst/>
          </a:prstGeom>
        </p:spPr>
      </p:pic>
    </p:spTree>
    <p:extLst>
      <p:ext uri="{BB962C8B-B14F-4D97-AF65-F5344CB8AC3E}">
        <p14:creationId xmlns:p14="http://schemas.microsoft.com/office/powerpoint/2010/main" val="3832596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77334" y="609600"/>
            <a:ext cx="8596668" cy="845713"/>
          </a:xfrm>
        </p:spPr>
        <p:txBody>
          <a:bodyPr/>
          <a:lstStyle/>
          <a:p>
            <a:pPr algn="ctr"/>
            <a:r>
              <a:rPr lang="en-GB" b="1" u="sng" dirty="0"/>
              <a:t>Applying Phonics in Reading</a:t>
            </a:r>
          </a:p>
        </p:txBody>
      </p:sp>
      <p:sp>
        <p:nvSpPr>
          <p:cNvPr id="8" name="Content Placeholder 7"/>
          <p:cNvSpPr>
            <a:spLocks noGrp="1"/>
          </p:cNvSpPr>
          <p:nvPr>
            <p:ph idx="1"/>
          </p:nvPr>
        </p:nvSpPr>
        <p:spPr>
          <a:xfrm>
            <a:off x="677334" y="1455313"/>
            <a:ext cx="8596668" cy="4586049"/>
          </a:xfrm>
        </p:spPr>
        <p:txBody>
          <a:bodyPr>
            <a:normAutofit lnSpcReduction="10000"/>
          </a:bodyPr>
          <a:lstStyle/>
          <a:p>
            <a:pPr marL="0" indent="0">
              <a:buNone/>
            </a:pPr>
            <a:r>
              <a:rPr lang="en-GB" sz="2800" dirty="0">
                <a:solidFill>
                  <a:schemeClr val="accent2"/>
                </a:solidFill>
              </a:rPr>
              <a:t>Blending : Putting the sounds together to read a word such as c/</a:t>
            </a:r>
            <a:r>
              <a:rPr lang="en-GB" sz="2800" dirty="0">
                <a:solidFill>
                  <a:schemeClr val="accent2"/>
                </a:solidFill>
                <a:latin typeface="Comic Sans MS" panose="030F0702030302020204" pitchFamily="66" charset="0"/>
              </a:rPr>
              <a:t>a</a:t>
            </a:r>
            <a:r>
              <a:rPr lang="en-GB" sz="2800" dirty="0">
                <a:solidFill>
                  <a:schemeClr val="accent2"/>
                </a:solidFill>
              </a:rPr>
              <a:t>/t. Children need to be able to read and say the separate sounds in a word and then blend them together to say the whole word. </a:t>
            </a:r>
          </a:p>
          <a:p>
            <a:pPr marL="0" indent="0">
              <a:buNone/>
            </a:pPr>
            <a:endParaRPr lang="en-GB" sz="2800" dirty="0">
              <a:solidFill>
                <a:schemeClr val="accent2"/>
              </a:solidFill>
            </a:endParaRPr>
          </a:p>
          <a:p>
            <a:pPr marL="0" indent="0">
              <a:buNone/>
            </a:pPr>
            <a:r>
              <a:rPr lang="en-GB" sz="2800" b="1" u="sng" dirty="0">
                <a:solidFill>
                  <a:schemeClr val="accent2"/>
                </a:solidFill>
              </a:rPr>
              <a:t>A note about spelling</a:t>
            </a:r>
          </a:p>
          <a:p>
            <a:pPr marL="0" indent="0">
              <a:buNone/>
            </a:pPr>
            <a:r>
              <a:rPr lang="en-GB" sz="2800" dirty="0">
                <a:solidFill>
                  <a:schemeClr val="accent2"/>
                </a:solidFill>
              </a:rPr>
              <a:t>Segmenting is breaking up a word into its sounds such as dog d/o/g. Children need to be able to hear a whole word and say every sound that they hear to be able to spell it.</a:t>
            </a:r>
          </a:p>
        </p:txBody>
      </p:sp>
    </p:spTree>
    <p:extLst>
      <p:ext uri="{BB962C8B-B14F-4D97-AF65-F5344CB8AC3E}">
        <p14:creationId xmlns:p14="http://schemas.microsoft.com/office/powerpoint/2010/main" val="513752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lIns="91440" tIns="45720" rIns="91440" bIns="45720" anchor="b" anchorCtr="0"/>
          <a:lstStyle/>
          <a:p>
            <a:r>
              <a:rPr lang="en-US" b="1"/>
              <a:t>How we make learning stick </a:t>
            </a:r>
            <a:endParaRPr lang="en-US" b="1">
              <a:cs typeface="Calibri"/>
            </a:endParaRP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normAutofit fontScale="92500" lnSpcReduction="20000"/>
          </a:bodyPr>
          <a:lstStyle/>
          <a:p>
            <a:pPr marL="0" indent="0">
              <a:buNone/>
            </a:pPr>
            <a:r>
              <a:rPr lang="en-US">
                <a:solidFill>
                  <a:srgbClr val="0070C0"/>
                </a:solidFill>
              </a:rPr>
              <a:t>	</a:t>
            </a:r>
          </a:p>
          <a:p>
            <a:pPr marL="0" indent="0">
              <a:buNone/>
            </a:pPr>
            <a:r>
              <a:rPr lang="en-US">
                <a:solidFill>
                  <a:srgbClr val="0070C0"/>
                </a:solidFill>
              </a:rPr>
              <a:t>	</a:t>
            </a:r>
          </a:p>
          <a:p>
            <a:pPr marL="0" indent="0">
              <a:buNone/>
            </a:pPr>
            <a:r>
              <a:rPr lang="en-US">
                <a:solidFill>
                  <a:srgbClr val="0070C0"/>
                </a:solidFill>
              </a:rPr>
              <a:t>	</a:t>
            </a:r>
          </a:p>
          <a:p>
            <a:pPr marL="0" indent="0">
              <a:buNone/>
            </a:pPr>
            <a:r>
              <a:rPr lang="en-US">
                <a:solidFill>
                  <a:srgbClr val="0070C0"/>
                </a:solidFill>
              </a:rPr>
              <a:t>	</a:t>
            </a:r>
          </a:p>
          <a:p>
            <a:pPr marL="0" indent="0">
              <a:buNone/>
            </a:pPr>
            <a:r>
              <a:rPr lang="en-US">
                <a:solidFill>
                  <a:srgbClr val="0070C0"/>
                </a:solidFill>
              </a:rPr>
              <a:t>	</a:t>
            </a:r>
            <a:endParaRPr lang="en-US"/>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lIns="91440" tIns="45720" rIns="91440" bIns="45720" anchor="b" anchorCtr="0"/>
          <a:lstStyle/>
          <a:p>
            <a:r>
              <a:rPr lang="en-US" dirty="0"/>
              <a:t>Supporting your child with phonics</a:t>
            </a:r>
            <a:endParaRPr lang="en-US" dirty="0">
              <a:cs typeface="Calibri"/>
            </a:endParaRP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Individual Reading</a:t>
            </a:r>
          </a:p>
        </p:txBody>
      </p:sp>
      <p:sp>
        <p:nvSpPr>
          <p:cNvPr id="3" name="Content Placeholder 2"/>
          <p:cNvSpPr>
            <a:spLocks noGrp="1"/>
          </p:cNvSpPr>
          <p:nvPr>
            <p:ph idx="1"/>
          </p:nvPr>
        </p:nvSpPr>
        <p:spPr>
          <a:xfrm>
            <a:off x="296213" y="1326524"/>
            <a:ext cx="9594761" cy="4714839"/>
          </a:xfrm>
        </p:spPr>
        <p:txBody>
          <a:bodyPr>
            <a:noAutofit/>
          </a:bodyPr>
          <a:lstStyle/>
          <a:p>
            <a:pPr marL="0" indent="0">
              <a:buNone/>
            </a:pPr>
            <a:r>
              <a:rPr lang="en-GB" sz="2400" dirty="0">
                <a:solidFill>
                  <a:schemeClr val="accent2"/>
                </a:solidFill>
              </a:rPr>
              <a:t>Once children are ready, they will receive a reading book.</a:t>
            </a:r>
          </a:p>
          <a:p>
            <a:pPr marL="0" indent="0">
              <a:buNone/>
            </a:pPr>
            <a:r>
              <a:rPr lang="en-GB" sz="2400" dirty="0">
                <a:solidFill>
                  <a:schemeClr val="accent2"/>
                </a:solidFill>
              </a:rPr>
              <a:t>Reading books are grouped according to the level of challenge.</a:t>
            </a:r>
          </a:p>
          <a:p>
            <a:pPr marL="0" indent="0">
              <a:buNone/>
            </a:pPr>
            <a:r>
              <a:rPr lang="en-GB" sz="2400" dirty="0">
                <a:solidFill>
                  <a:schemeClr val="accent2"/>
                </a:solidFill>
              </a:rPr>
              <a:t>Each group of books is matched to the </a:t>
            </a:r>
            <a:r>
              <a:rPr lang="en-GB" sz="2400" dirty="0" err="1">
                <a:solidFill>
                  <a:schemeClr val="accent2"/>
                </a:solidFill>
              </a:rPr>
              <a:t>phonic’s</a:t>
            </a:r>
            <a:r>
              <a:rPr lang="en-GB" sz="2400" dirty="0">
                <a:solidFill>
                  <a:schemeClr val="accent2"/>
                </a:solidFill>
              </a:rPr>
              <a:t> learning.</a:t>
            </a:r>
          </a:p>
          <a:p>
            <a:pPr marL="0" indent="0">
              <a:buNone/>
            </a:pPr>
            <a:r>
              <a:rPr lang="en-GB" sz="2400" dirty="0">
                <a:solidFill>
                  <a:schemeClr val="accent2"/>
                </a:solidFill>
              </a:rPr>
              <a:t>Children will move through the book levels as assessed by the teaching staff and matched to their current </a:t>
            </a:r>
            <a:r>
              <a:rPr lang="en-GB" sz="2400" dirty="0" err="1">
                <a:solidFill>
                  <a:schemeClr val="accent2"/>
                </a:solidFill>
              </a:rPr>
              <a:t>phonic’s</a:t>
            </a:r>
            <a:r>
              <a:rPr lang="en-GB" sz="2400" dirty="0">
                <a:solidFill>
                  <a:schemeClr val="accent2"/>
                </a:solidFill>
              </a:rPr>
              <a:t> learning. </a:t>
            </a:r>
          </a:p>
          <a:p>
            <a:pPr marL="0" indent="0">
              <a:buNone/>
            </a:pPr>
            <a:r>
              <a:rPr lang="en-GB" sz="2400" dirty="0">
                <a:solidFill>
                  <a:schemeClr val="accent2"/>
                </a:solidFill>
              </a:rPr>
              <a:t>The books will usually provide challenge but should not be too difficult so that your child should be able to read 90% of the words easily to help build confidence and automaticity. </a:t>
            </a:r>
          </a:p>
        </p:txBody>
      </p:sp>
      <p:pic>
        <p:nvPicPr>
          <p:cNvPr id="4" name="Picture 3">
            <a:extLst>
              <a:ext uri="{FF2B5EF4-FFF2-40B4-BE49-F238E27FC236}">
                <a16:creationId xmlns:a16="http://schemas.microsoft.com/office/drawing/2014/main" id="{959950FD-3DB8-2A8D-BBEA-0B16FB4CF171}"/>
              </a:ext>
            </a:extLst>
          </p:cNvPr>
          <p:cNvPicPr>
            <a:picLocks noChangeAspect="1"/>
          </p:cNvPicPr>
          <p:nvPr/>
        </p:nvPicPr>
        <p:blipFill>
          <a:blip r:embed="rId2"/>
          <a:stretch>
            <a:fillRect/>
          </a:stretch>
        </p:blipFill>
        <p:spPr>
          <a:xfrm>
            <a:off x="1133268" y="5006773"/>
            <a:ext cx="1649433" cy="1570260"/>
          </a:xfrm>
          <a:prstGeom prst="rect">
            <a:avLst/>
          </a:prstGeom>
          <a:effectLst>
            <a:glow rad="127000">
              <a:schemeClr val="tx1">
                <a:alpha val="4000"/>
              </a:schemeClr>
            </a:glow>
          </a:effectLst>
        </p:spPr>
      </p:pic>
      <p:pic>
        <p:nvPicPr>
          <p:cNvPr id="5" name="Picture 4">
            <a:extLst>
              <a:ext uri="{FF2B5EF4-FFF2-40B4-BE49-F238E27FC236}">
                <a16:creationId xmlns:a16="http://schemas.microsoft.com/office/drawing/2014/main" id="{DF57A687-A871-1B26-67C1-C4509C068CEA}"/>
              </a:ext>
            </a:extLst>
          </p:cNvPr>
          <p:cNvPicPr>
            <a:picLocks noChangeAspect="1"/>
          </p:cNvPicPr>
          <p:nvPr/>
        </p:nvPicPr>
        <p:blipFill>
          <a:blip r:embed="rId3"/>
          <a:stretch>
            <a:fillRect/>
          </a:stretch>
        </p:blipFill>
        <p:spPr>
          <a:xfrm>
            <a:off x="3349550" y="4955596"/>
            <a:ext cx="1374442" cy="1693312"/>
          </a:xfrm>
          <a:prstGeom prst="rect">
            <a:avLst/>
          </a:prstGeom>
          <a:effectLst>
            <a:glow rad="127000">
              <a:schemeClr val="tx1">
                <a:alpha val="4000"/>
              </a:schemeClr>
            </a:glow>
          </a:effectLst>
        </p:spPr>
      </p:pic>
      <p:pic>
        <p:nvPicPr>
          <p:cNvPr id="6" name="Picture 5">
            <a:extLst>
              <a:ext uri="{FF2B5EF4-FFF2-40B4-BE49-F238E27FC236}">
                <a16:creationId xmlns:a16="http://schemas.microsoft.com/office/drawing/2014/main" id="{B413A792-FC99-D8F9-C5A2-289A4FF96417}"/>
              </a:ext>
            </a:extLst>
          </p:cNvPr>
          <p:cNvPicPr>
            <a:picLocks noChangeAspect="1"/>
          </p:cNvPicPr>
          <p:nvPr/>
        </p:nvPicPr>
        <p:blipFill>
          <a:blip r:embed="rId4"/>
          <a:stretch>
            <a:fillRect/>
          </a:stretch>
        </p:blipFill>
        <p:spPr>
          <a:xfrm>
            <a:off x="5688529" y="5119859"/>
            <a:ext cx="1581845" cy="1505917"/>
          </a:xfrm>
          <a:prstGeom prst="rect">
            <a:avLst/>
          </a:prstGeom>
          <a:effectLst>
            <a:glow rad="127000">
              <a:schemeClr val="tx1">
                <a:alpha val="4000"/>
              </a:schemeClr>
            </a:glow>
          </a:effectLst>
        </p:spPr>
      </p:pic>
    </p:spTree>
    <p:extLst>
      <p:ext uri="{BB962C8B-B14F-4D97-AF65-F5344CB8AC3E}">
        <p14:creationId xmlns:p14="http://schemas.microsoft.com/office/powerpoint/2010/main" val="50396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49643"/>
          </a:xfrm>
        </p:spPr>
        <p:txBody>
          <a:bodyPr/>
          <a:lstStyle/>
          <a:p>
            <a:pPr algn="ctr"/>
            <a:r>
              <a:rPr lang="en-GB" b="1" u="sng" dirty="0"/>
              <a:t>Reading In School and at home</a:t>
            </a:r>
          </a:p>
        </p:txBody>
      </p:sp>
      <p:sp>
        <p:nvSpPr>
          <p:cNvPr id="3" name="Content Placeholder 2"/>
          <p:cNvSpPr>
            <a:spLocks noGrp="1"/>
          </p:cNvSpPr>
          <p:nvPr>
            <p:ph idx="1"/>
          </p:nvPr>
        </p:nvSpPr>
        <p:spPr>
          <a:xfrm>
            <a:off x="677334" y="1501562"/>
            <a:ext cx="8596668" cy="4783908"/>
          </a:xfrm>
        </p:spPr>
        <p:txBody>
          <a:bodyPr>
            <a:normAutofit fontScale="92500"/>
          </a:bodyPr>
          <a:lstStyle/>
          <a:p>
            <a:pPr marL="0" lvl="0" indent="0">
              <a:buClr>
                <a:srgbClr val="A5300F"/>
              </a:buClr>
              <a:buNone/>
            </a:pPr>
            <a:r>
              <a:rPr lang="en-GB" sz="2400" dirty="0">
                <a:solidFill>
                  <a:srgbClr val="D55816"/>
                </a:solidFill>
              </a:rPr>
              <a:t>Children will read their reading book in a small group with an adult in school.</a:t>
            </a:r>
          </a:p>
          <a:p>
            <a:pPr marL="0" lvl="0" indent="0">
              <a:buClr>
                <a:srgbClr val="A5300F"/>
              </a:buClr>
              <a:buNone/>
            </a:pPr>
            <a:r>
              <a:rPr lang="en-GB" sz="2400" dirty="0">
                <a:solidFill>
                  <a:srgbClr val="D55816"/>
                </a:solidFill>
              </a:rPr>
              <a:t>Once your child has read the book 3 times in school it will be sent home to practice further. </a:t>
            </a:r>
          </a:p>
          <a:p>
            <a:pPr marL="0" lvl="0" indent="0">
              <a:buClr>
                <a:srgbClr val="A5300F"/>
              </a:buClr>
              <a:buNone/>
            </a:pPr>
            <a:r>
              <a:rPr lang="en-GB" sz="2400" dirty="0">
                <a:solidFill>
                  <a:srgbClr val="D55816"/>
                </a:solidFill>
              </a:rPr>
              <a:t>Please record the title of their new book on the </a:t>
            </a:r>
            <a:r>
              <a:rPr lang="en-GB" sz="2400" dirty="0" err="1">
                <a:solidFill>
                  <a:srgbClr val="D55816"/>
                </a:solidFill>
              </a:rPr>
              <a:t>Learrning</a:t>
            </a:r>
            <a:r>
              <a:rPr lang="en-GB" sz="2400" dirty="0">
                <a:solidFill>
                  <a:srgbClr val="D55816"/>
                </a:solidFill>
              </a:rPr>
              <a:t> with Parents website were you can also make comments on how they have read at home or share a photo or video of your child reading. </a:t>
            </a:r>
          </a:p>
          <a:p>
            <a:pPr marL="0" lvl="0" indent="0">
              <a:buClr>
                <a:srgbClr val="A5300F"/>
              </a:buClr>
              <a:buNone/>
            </a:pPr>
            <a:r>
              <a:rPr lang="en-GB" sz="2400" dirty="0">
                <a:solidFill>
                  <a:srgbClr val="D55816"/>
                </a:solidFill>
              </a:rPr>
              <a:t>When your child has read at home 3 times, they will receive a reading reward.</a:t>
            </a:r>
          </a:p>
          <a:p>
            <a:pPr marL="0" indent="0">
              <a:buNone/>
            </a:pPr>
            <a:r>
              <a:rPr lang="en-GB" sz="2400" dirty="0">
                <a:solidFill>
                  <a:schemeClr val="accent2"/>
                </a:solidFill>
              </a:rPr>
              <a:t>Your child will also be given a book to share with an adult from the class library which should be read to them at home. </a:t>
            </a:r>
          </a:p>
          <a:p>
            <a:pPr marL="0" indent="0">
              <a:buNone/>
            </a:pPr>
            <a:endParaRPr lang="en-GB" dirty="0"/>
          </a:p>
        </p:txBody>
      </p:sp>
    </p:spTree>
    <p:extLst>
      <p:ext uri="{BB962C8B-B14F-4D97-AF65-F5344CB8AC3E}">
        <p14:creationId xmlns:p14="http://schemas.microsoft.com/office/powerpoint/2010/main" val="1553024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A3944-9B9C-C8D2-4D14-F6A1F0505B40}"/>
              </a:ext>
            </a:extLst>
          </p:cNvPr>
          <p:cNvSpPr>
            <a:spLocks noGrp="1"/>
          </p:cNvSpPr>
          <p:nvPr>
            <p:ph type="title"/>
          </p:nvPr>
        </p:nvSpPr>
        <p:spPr/>
        <p:txBody>
          <a:bodyPr/>
          <a:lstStyle/>
          <a:p>
            <a:r>
              <a:rPr lang="en-GB" dirty="0"/>
              <a:t>Learning with Parents</a:t>
            </a:r>
          </a:p>
        </p:txBody>
      </p:sp>
      <p:sp>
        <p:nvSpPr>
          <p:cNvPr id="3" name="Content Placeholder 2">
            <a:extLst>
              <a:ext uri="{FF2B5EF4-FFF2-40B4-BE49-F238E27FC236}">
                <a16:creationId xmlns:a16="http://schemas.microsoft.com/office/drawing/2014/main" id="{48E29F52-C316-3356-23BD-2B5980B9FFDE}"/>
              </a:ext>
            </a:extLst>
          </p:cNvPr>
          <p:cNvSpPr>
            <a:spLocks noGrp="1"/>
          </p:cNvSpPr>
          <p:nvPr>
            <p:ph idx="1"/>
          </p:nvPr>
        </p:nvSpPr>
        <p:spPr/>
        <p:txBody>
          <a:bodyPr/>
          <a:lstStyle/>
          <a:p>
            <a:endParaRPr lang="en-GB" dirty="0">
              <a:hlinkClick r:id="rId2"/>
            </a:endParaRPr>
          </a:p>
          <a:p>
            <a:endParaRPr lang="en-GB" dirty="0">
              <a:hlinkClick r:id="rId2"/>
            </a:endParaRPr>
          </a:p>
          <a:p>
            <a:endParaRPr lang="en-GB" dirty="0">
              <a:hlinkClick r:id="rId2"/>
            </a:endParaRPr>
          </a:p>
          <a:p>
            <a:endParaRPr lang="en-GB" dirty="0">
              <a:hlinkClick r:id="rId2"/>
            </a:endParaRPr>
          </a:p>
          <a:p>
            <a:endParaRPr lang="en-GB" dirty="0">
              <a:hlinkClick r:id="rId2"/>
            </a:endParaRPr>
          </a:p>
          <a:p>
            <a:endParaRPr lang="en-GB" dirty="0">
              <a:hlinkClick r:id="rId2"/>
            </a:endParaRPr>
          </a:p>
          <a:p>
            <a:endParaRPr lang="en-GB" dirty="0">
              <a:hlinkClick r:id="rId2"/>
            </a:endParaRPr>
          </a:p>
          <a:p>
            <a:r>
              <a:rPr lang="en-GB" dirty="0">
                <a:hlinkClick r:id="rId2"/>
              </a:rPr>
              <a:t>Parent Introduction to the Reading Log (video) - Learning with Parents</a:t>
            </a:r>
            <a:endParaRPr lang="en-GB" dirty="0"/>
          </a:p>
        </p:txBody>
      </p:sp>
      <p:pic>
        <p:nvPicPr>
          <p:cNvPr id="5" name="Picture 4">
            <a:extLst>
              <a:ext uri="{FF2B5EF4-FFF2-40B4-BE49-F238E27FC236}">
                <a16:creationId xmlns:a16="http://schemas.microsoft.com/office/drawing/2014/main" id="{D917F974-E4F7-6BD3-DFDF-A25266F138F2}"/>
              </a:ext>
            </a:extLst>
          </p:cNvPr>
          <p:cNvPicPr>
            <a:picLocks noChangeAspect="1"/>
          </p:cNvPicPr>
          <p:nvPr/>
        </p:nvPicPr>
        <p:blipFill>
          <a:blip r:embed="rId3"/>
          <a:stretch>
            <a:fillRect/>
          </a:stretch>
        </p:blipFill>
        <p:spPr>
          <a:xfrm>
            <a:off x="6439301" y="338244"/>
            <a:ext cx="3262963" cy="4510238"/>
          </a:xfrm>
          <a:prstGeom prst="rect">
            <a:avLst/>
          </a:prstGeom>
        </p:spPr>
      </p:pic>
    </p:spTree>
    <p:extLst>
      <p:ext uri="{BB962C8B-B14F-4D97-AF65-F5344CB8AC3E}">
        <p14:creationId xmlns:p14="http://schemas.microsoft.com/office/powerpoint/2010/main" val="2132642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0659"/>
            <a:ext cx="8596668" cy="1211775"/>
          </a:xfrm>
        </p:spPr>
        <p:txBody>
          <a:bodyPr/>
          <a:lstStyle/>
          <a:p>
            <a:pPr algn="ctr"/>
            <a:r>
              <a:rPr lang="en-GB" b="1" u="sng" dirty="0"/>
              <a:t>Practice Reading Sessions </a:t>
            </a:r>
          </a:p>
        </p:txBody>
      </p:sp>
      <p:sp>
        <p:nvSpPr>
          <p:cNvPr id="3" name="Content Placeholder 2"/>
          <p:cNvSpPr>
            <a:spLocks noGrp="1"/>
          </p:cNvSpPr>
          <p:nvPr>
            <p:ph idx="1"/>
          </p:nvPr>
        </p:nvSpPr>
        <p:spPr>
          <a:xfrm>
            <a:off x="579549" y="930876"/>
            <a:ext cx="8694453" cy="5406574"/>
          </a:xfrm>
        </p:spPr>
        <p:txBody>
          <a:bodyPr>
            <a:noAutofit/>
          </a:bodyPr>
          <a:lstStyle/>
          <a:p>
            <a:r>
              <a:rPr lang="en-GB" sz="2400" dirty="0">
                <a:solidFill>
                  <a:schemeClr val="accent2"/>
                </a:solidFill>
              </a:rPr>
              <a:t>Reading sessions are held 3 times a week and are used to explicitly teach children how to read. </a:t>
            </a:r>
          </a:p>
          <a:p>
            <a:r>
              <a:rPr lang="en-GB" sz="2400" dirty="0">
                <a:solidFill>
                  <a:schemeClr val="accent2"/>
                </a:solidFill>
              </a:rPr>
              <a:t>Children will read a book together in a group with an adult. </a:t>
            </a:r>
          </a:p>
          <a:p>
            <a:pPr lvl="0"/>
            <a:r>
              <a:rPr lang="en-GB" sz="2400" dirty="0">
                <a:solidFill>
                  <a:srgbClr val="D55816"/>
                </a:solidFill>
              </a:rPr>
              <a:t>This will take place 3 times a week focussing first on decoding, then prosody (developing reading with appropriate meaning, stress and intonation. It provides an opportunity to explore characters’ feelings, what words mean and how punctuation adds to the meaning) then finally comprehension which involves answering questions about the text. </a:t>
            </a:r>
          </a:p>
          <a:p>
            <a:r>
              <a:rPr lang="en-GB" sz="2400" dirty="0">
                <a:solidFill>
                  <a:schemeClr val="accent2"/>
                </a:solidFill>
              </a:rPr>
              <a:t>The adult will check in with each child during reading to check that they are reading accurately and reading with correct intonation by noticing punctuation.</a:t>
            </a:r>
          </a:p>
          <a:p>
            <a:endParaRPr lang="en-GB" sz="2400" dirty="0">
              <a:solidFill>
                <a:schemeClr val="accent2"/>
              </a:solidFill>
            </a:endParaRPr>
          </a:p>
          <a:p>
            <a:endParaRPr lang="en-GB" sz="2400" dirty="0">
              <a:solidFill>
                <a:schemeClr val="accent2"/>
              </a:solidFill>
            </a:endParaRPr>
          </a:p>
          <a:p>
            <a:r>
              <a:rPr lang="en-GB" sz="2400" dirty="0">
                <a:solidFill>
                  <a:schemeClr val="accent2"/>
                </a:solidFill>
              </a:rPr>
              <a:t>As a group they will answer questions about the book to develop their understanding and comprehension skills. </a:t>
            </a:r>
          </a:p>
        </p:txBody>
      </p:sp>
    </p:spTree>
    <p:extLst>
      <p:ext uri="{BB962C8B-B14F-4D97-AF65-F5344CB8AC3E}">
        <p14:creationId xmlns:p14="http://schemas.microsoft.com/office/powerpoint/2010/main" val="1622109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Shared Reading</a:t>
            </a:r>
          </a:p>
        </p:txBody>
      </p:sp>
      <p:sp>
        <p:nvSpPr>
          <p:cNvPr id="3" name="Content Placeholder 2"/>
          <p:cNvSpPr>
            <a:spLocks noGrp="1"/>
          </p:cNvSpPr>
          <p:nvPr>
            <p:ph idx="1"/>
          </p:nvPr>
        </p:nvSpPr>
        <p:spPr/>
        <p:txBody>
          <a:bodyPr/>
          <a:lstStyle/>
          <a:p>
            <a:r>
              <a:rPr lang="en-GB" sz="2800" dirty="0">
                <a:solidFill>
                  <a:schemeClr val="accent2"/>
                </a:solidFill>
              </a:rPr>
              <a:t>Each day, the children will listen to and share a quality book during story times. These books have been chosen to enhance the topics that children are working on but also to introduce vocabulary and ensure that the children hear well constructed sentences. </a:t>
            </a:r>
          </a:p>
          <a:p>
            <a:endParaRPr lang="en-GB" dirty="0"/>
          </a:p>
        </p:txBody>
      </p:sp>
    </p:spTree>
    <p:extLst>
      <p:ext uri="{BB962C8B-B14F-4D97-AF65-F5344CB8AC3E}">
        <p14:creationId xmlns:p14="http://schemas.microsoft.com/office/powerpoint/2010/main" val="4015760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High-quality Texts – KS1</a:t>
            </a:r>
          </a:p>
        </p:txBody>
      </p:sp>
      <p:pic>
        <p:nvPicPr>
          <p:cNvPr id="3" name="Content Placehold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03406" y="1540618"/>
            <a:ext cx="4058545" cy="3031382"/>
          </a:xfr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2507" y="3776588"/>
            <a:ext cx="3906329" cy="291769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41391" y="1540618"/>
            <a:ext cx="4364076" cy="3259588"/>
          </a:xfrm>
          <a:prstGeom prst="rect">
            <a:avLst/>
          </a:prstGeom>
        </p:spPr>
      </p:pic>
      <p:pic>
        <p:nvPicPr>
          <p:cNvPr id="10" name="Picture 9"/>
          <p:cNvPicPr>
            <a:picLocks noChangeAspect="1"/>
          </p:cNvPicPr>
          <p:nvPr/>
        </p:nvPicPr>
        <p:blipFill>
          <a:blip r:embed="rId6"/>
          <a:stretch>
            <a:fillRect/>
          </a:stretch>
        </p:blipFill>
        <p:spPr>
          <a:xfrm>
            <a:off x="5891052" y="3776588"/>
            <a:ext cx="3906016" cy="2917690"/>
          </a:xfrm>
          <a:prstGeom prst="rect">
            <a:avLst/>
          </a:prstGeom>
        </p:spPr>
      </p:pic>
    </p:spTree>
    <p:extLst>
      <p:ext uri="{BB962C8B-B14F-4D97-AF65-F5344CB8AC3E}">
        <p14:creationId xmlns:p14="http://schemas.microsoft.com/office/powerpoint/2010/main" val="40567841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0400"/>
          </a:xfrm>
        </p:spPr>
        <p:txBody>
          <a:bodyPr/>
          <a:lstStyle/>
          <a:p>
            <a:r>
              <a:rPr lang="en-GB" b="1" u="sng" dirty="0"/>
              <a:t>How to Help your Child Learn to Read</a:t>
            </a:r>
          </a:p>
        </p:txBody>
      </p:sp>
      <p:sp>
        <p:nvSpPr>
          <p:cNvPr id="3" name="Content Placeholder 2"/>
          <p:cNvSpPr>
            <a:spLocks noGrp="1"/>
          </p:cNvSpPr>
          <p:nvPr>
            <p:ph idx="1"/>
          </p:nvPr>
        </p:nvSpPr>
        <p:spPr>
          <a:xfrm>
            <a:off x="561424" y="1334530"/>
            <a:ext cx="8596668" cy="5280454"/>
          </a:xfrm>
        </p:spPr>
        <p:txBody>
          <a:bodyPr>
            <a:normAutofit fontScale="62500" lnSpcReduction="20000"/>
          </a:bodyPr>
          <a:lstStyle/>
          <a:p>
            <a:r>
              <a:rPr lang="en-GB" sz="3200" dirty="0">
                <a:solidFill>
                  <a:srgbClr val="FF0000"/>
                </a:solidFill>
              </a:rPr>
              <a:t>It is the school’s role to teach reading. However, parents/carers play a vital role, too. It is important that children have plenty of practice reading at home in order to become fluent, confident readers. </a:t>
            </a:r>
          </a:p>
          <a:p>
            <a:endParaRPr lang="en-GB" sz="3200" dirty="0">
              <a:solidFill>
                <a:srgbClr val="FF0000"/>
              </a:solidFill>
            </a:endParaRPr>
          </a:p>
          <a:p>
            <a:r>
              <a:rPr lang="en-GB" sz="3200" dirty="0">
                <a:solidFill>
                  <a:srgbClr val="FF0000"/>
                </a:solidFill>
              </a:rPr>
              <a:t>Frequent, happy reading sessions at home, daily if possible are much better than infrequent, long and stressful ones.</a:t>
            </a:r>
          </a:p>
          <a:p>
            <a:pPr marL="0" indent="0">
              <a:buNone/>
            </a:pPr>
            <a:endParaRPr lang="en-GB" sz="3200" dirty="0">
              <a:solidFill>
                <a:srgbClr val="FF0000"/>
              </a:solidFill>
            </a:endParaRPr>
          </a:p>
          <a:p>
            <a:r>
              <a:rPr lang="en-GB" sz="3200" dirty="0">
                <a:solidFill>
                  <a:srgbClr val="FF0000"/>
                </a:solidFill>
              </a:rPr>
              <a:t>It does not have to be a different book every time; it may need to be the same book if the child still needs to develop fluency.</a:t>
            </a:r>
          </a:p>
          <a:p>
            <a:pPr marL="0" indent="0">
              <a:buNone/>
            </a:pPr>
            <a:endParaRPr lang="en-GB" sz="3200" dirty="0">
              <a:solidFill>
                <a:srgbClr val="FF0000"/>
              </a:solidFill>
            </a:endParaRPr>
          </a:p>
          <a:p>
            <a:r>
              <a:rPr lang="en-GB" sz="3200" dirty="0">
                <a:solidFill>
                  <a:srgbClr val="FF0000"/>
                </a:solidFill>
              </a:rPr>
              <a:t> The parent/carer’s role is to listen with interest and, most importantly, to encourage and praise, enthusiastically acknowledging the child’s achievement (even if, at the early stages, this is only small). After the child has read the book, it may be helpful to talk about the book, but only so far as the child is interested. This should be a positive experience; avoid turning it into a test. </a:t>
            </a:r>
          </a:p>
        </p:txBody>
      </p:sp>
    </p:spTree>
    <p:extLst>
      <p:ext uri="{BB962C8B-B14F-4D97-AF65-F5344CB8AC3E}">
        <p14:creationId xmlns:p14="http://schemas.microsoft.com/office/powerpoint/2010/main" val="3024772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accent2"/>
                </a:solidFill>
                <a:latin typeface="Calibri"/>
                <a:cs typeface="Calibri"/>
              </a:rPr>
              <a:t>understand words and sentences</a:t>
            </a:r>
          </a:p>
          <a:p>
            <a:r>
              <a:rPr lang="en-US" sz="2400" dirty="0">
                <a:solidFill>
                  <a:schemeClr val="accent2"/>
                </a:solidFill>
                <a:latin typeface="Calibri"/>
                <a:cs typeface="Calibri"/>
              </a:rPr>
              <a:t>use a wide range of vocabulary </a:t>
            </a:r>
            <a:endParaRPr lang="en-US" sz="2400" dirty="0">
              <a:solidFill>
                <a:schemeClr val="accent2"/>
              </a:solidFill>
              <a:latin typeface="Calibri" panose="020F0502020204030204" pitchFamily="34" charset="0"/>
              <a:cs typeface="Calibri" panose="020F0502020204030204" pitchFamily="34" charset="0"/>
            </a:endParaRPr>
          </a:p>
          <a:p>
            <a:r>
              <a:rPr lang="en-US" sz="2400" dirty="0">
                <a:solidFill>
                  <a:schemeClr val="accent2"/>
                </a:solidFill>
                <a:latin typeface="Calibri"/>
                <a:cs typeface="Calibri"/>
              </a:rPr>
              <a:t>develop listening comprehension skills.</a:t>
            </a:r>
            <a:endParaRPr lang="en-US" sz="2400" dirty="0">
              <a:solidFill>
                <a:schemeClr val="accent2"/>
              </a:solidFill>
              <a:latin typeface="Calibri" panose="020F0502020204030204" pitchFamily="34" charset="0"/>
              <a:cs typeface="Calibri" panose="020F0502020204030204" pitchFamily="34" charset="0"/>
            </a:endParaRPr>
          </a:p>
          <a:p>
            <a:pPr marL="0" indent="0">
              <a:buNone/>
            </a:pPr>
            <a:r>
              <a:rPr lang="en-US" sz="2400" dirty="0">
                <a:solidFill>
                  <a:schemeClr val="accent2"/>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689134"/>
            <a:ext cx="9332136" cy="1152128"/>
          </a:xfrm>
        </p:spPr>
        <p:txBody>
          <a:bodyPr lIns="91440" tIns="45720" rIns="91440" bIns="45720" anchor="b" anchorCtr="0">
            <a:normAutofit fontScale="90000"/>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a:solidFill>
                  <a:schemeClr val="tx1">
                    <a:lumMod val="65000"/>
                    <a:lumOff val="35000"/>
                  </a:schemeClr>
                </a:solidFill>
                <a:latin typeface="Calibri"/>
                <a:cs typeface="Calibri"/>
              </a:rPr>
              <a:t>Parental involvement in the development of children’s reading skills:  A five-year longitudinal study </a:t>
            </a:r>
            <a:r>
              <a:rPr lang="en-US" sz="1400">
                <a:solidFill>
                  <a:schemeClr val="tx1">
                    <a:lumMod val="65000"/>
                    <a:lumOff val="35000"/>
                  </a:schemeClr>
                </a:solidFill>
                <a:latin typeface="Calibri"/>
                <a:cs typeface="Calibri"/>
              </a:rPr>
              <a:t>(2002) </a:t>
            </a:r>
            <a:r>
              <a:rPr lang="en-US" sz="1400" err="1">
                <a:solidFill>
                  <a:schemeClr val="tx1">
                    <a:lumMod val="65000"/>
                    <a:lumOff val="35000"/>
                  </a:schemeClr>
                </a:solidFill>
                <a:latin typeface="Calibri"/>
                <a:cs typeface="Calibri"/>
              </a:rPr>
              <a:t>Senechal</a:t>
            </a:r>
            <a:r>
              <a:rPr lang="en-US" sz="1400">
                <a:solidFill>
                  <a:schemeClr val="tx1">
                    <a:lumMod val="65000"/>
                    <a:lumOff val="35000"/>
                  </a:schemeClr>
                </a:solidFill>
                <a:latin typeface="Calibri"/>
                <a:cs typeface="Calibri"/>
              </a:rPr>
              <a:t>, M. and </a:t>
            </a:r>
            <a:r>
              <a:rPr lang="en-US" sz="1400" err="1">
                <a:solidFill>
                  <a:schemeClr val="tx1">
                    <a:lumMod val="65000"/>
                    <a:lumOff val="35000"/>
                  </a:schemeClr>
                </a:solidFill>
                <a:latin typeface="Calibri"/>
                <a:cs typeface="Calibri"/>
              </a:rPr>
              <a:t>Lefvre</a:t>
            </a:r>
            <a:r>
              <a:rPr lang="en-US" sz="140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41262"/>
            <a:ext cx="4392488" cy="3909005"/>
          </a:xfrm>
          <a:prstGeom prst="roundRect">
            <a:avLst/>
          </a:prstGeom>
        </p:spPr>
      </p:pic>
    </p:spTree>
    <p:extLst>
      <p:ext uri="{BB962C8B-B14F-4D97-AF65-F5344CB8AC3E}">
        <p14:creationId xmlns:p14="http://schemas.microsoft.com/office/powerpoint/2010/main" val="57122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02378" y="277530"/>
            <a:ext cx="4392547" cy="6202541"/>
          </a:xfrm>
          <a:prstGeom prst="rect">
            <a:avLst/>
          </a:prstGeom>
        </p:spPr>
      </p:pic>
    </p:spTree>
    <p:extLst>
      <p:ext uri="{BB962C8B-B14F-4D97-AF65-F5344CB8AC3E}">
        <p14:creationId xmlns:p14="http://schemas.microsoft.com/office/powerpoint/2010/main" val="2655478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Whole School Reading Events</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70242" y="1528742"/>
            <a:ext cx="5825758" cy="4351338"/>
          </a:xfrm>
        </p:spPr>
      </p:pic>
      <p:pic>
        <p:nvPicPr>
          <p:cNvPr id="6" name="Picture 5"/>
          <p:cNvPicPr>
            <a:picLocks noChangeAspect="1"/>
          </p:cNvPicPr>
          <p:nvPr/>
        </p:nvPicPr>
        <p:blipFill rotWithShape="1">
          <a:blip r:embed="rId4"/>
          <a:srcRect l="22706" t="20038" r="23588" b="14448"/>
          <a:stretch/>
        </p:blipFill>
        <p:spPr>
          <a:xfrm>
            <a:off x="5439365" y="2135178"/>
            <a:ext cx="6571071" cy="4508855"/>
          </a:xfrm>
          <a:prstGeom prst="rect">
            <a:avLst/>
          </a:prstGeom>
        </p:spPr>
      </p:pic>
    </p:spTree>
    <p:extLst>
      <p:ext uri="{BB962C8B-B14F-4D97-AF65-F5344CB8AC3E}">
        <p14:creationId xmlns:p14="http://schemas.microsoft.com/office/powerpoint/2010/main" val="2118954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b="1" u="sng" dirty="0"/>
              <a:t>Author Visits</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99797" y="2163948"/>
            <a:ext cx="5801784" cy="4351338"/>
          </a:xfrm>
        </p:spPr>
      </p:pic>
      <p:pic>
        <p:nvPicPr>
          <p:cNvPr id="5" name="Content Placeholder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328990" y="2163948"/>
            <a:ext cx="4351338" cy="4351338"/>
          </a:xfrm>
          <a:prstGeom prst="rect">
            <a:avLst/>
          </a:prstGeom>
        </p:spPr>
      </p:pic>
      <p:pic>
        <p:nvPicPr>
          <p:cNvPr id="2052" name="Picture 4" descr="http://www.scottishbooktrust.com/files/teasers/ciaran_murtagh_resize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1402" y="4656587"/>
            <a:ext cx="2814454" cy="211695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val="0"/>
              </a:ext>
            </a:extLst>
          </a:blip>
          <a:srcRect l="18399" t="34459" r="17580" b="17922"/>
          <a:stretch/>
        </p:blipFill>
        <p:spPr>
          <a:xfrm>
            <a:off x="499797" y="762915"/>
            <a:ext cx="3804854" cy="2113807"/>
          </a:xfrm>
          <a:prstGeom prst="rect">
            <a:avLst/>
          </a:prstGeom>
        </p:spPr>
      </p:pic>
    </p:spTree>
    <p:extLst>
      <p:ext uri="{BB962C8B-B14F-4D97-AF65-F5344CB8AC3E}">
        <p14:creationId xmlns:p14="http://schemas.microsoft.com/office/powerpoint/2010/main" val="2825642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World</a:t>
            </a:r>
            <a:br>
              <a:rPr lang="en-GB" b="1" u="sng" dirty="0"/>
            </a:br>
            <a:r>
              <a:rPr lang="en-GB" b="1" u="sng" dirty="0"/>
              <a:t> Book Day</a:t>
            </a: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10800000">
            <a:off x="226165" y="269999"/>
            <a:ext cx="3804159" cy="2841378"/>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3436864" y="2379274"/>
            <a:ext cx="4689779" cy="350286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25229" y="3107634"/>
            <a:ext cx="4006030" cy="2992158"/>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331530" y="179553"/>
            <a:ext cx="3022270" cy="3022270"/>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98327" y="2915452"/>
            <a:ext cx="4480808" cy="3622973"/>
          </a:xfrm>
          <a:prstGeom prst="rect">
            <a:avLst/>
          </a:prstGeom>
        </p:spPr>
      </p:pic>
    </p:spTree>
    <p:extLst>
      <p:ext uri="{BB962C8B-B14F-4D97-AF65-F5344CB8AC3E}">
        <p14:creationId xmlns:p14="http://schemas.microsoft.com/office/powerpoint/2010/main" val="2317455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t>Books </a:t>
            </a:r>
            <a:br>
              <a:rPr lang="en-GB" b="1" u="sng" dirty="0"/>
            </a:br>
            <a:r>
              <a:rPr lang="en-GB" b="1" u="sng" dirty="0"/>
              <a:t>from Year 6</a:t>
            </a:r>
          </a:p>
        </p:txBody>
      </p:sp>
      <p:pic>
        <p:nvPicPr>
          <p:cNvPr id="5" name="Content Placeholder 4"/>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tretch/>
        </p:blipFill>
        <p:spPr>
          <a:xfrm>
            <a:off x="3758045" y="2255621"/>
            <a:ext cx="4675909" cy="3491345"/>
          </a:xfr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t="11550" b="6100"/>
          <a:stretch/>
        </p:blipFill>
        <p:spPr>
          <a:xfrm rot="5400000">
            <a:off x="2214592" y="2819078"/>
            <a:ext cx="4691588" cy="2885704"/>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67192" y="689158"/>
            <a:ext cx="4415732" cy="3298170"/>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028498" y="705812"/>
            <a:ext cx="4547349" cy="3396477"/>
          </a:xfrm>
          <a:prstGeom prst="rect">
            <a:avLst/>
          </a:prstGeom>
        </p:spPr>
      </p:pic>
    </p:spTree>
    <p:extLst>
      <p:ext uri="{BB962C8B-B14F-4D97-AF65-F5344CB8AC3E}">
        <p14:creationId xmlns:p14="http://schemas.microsoft.com/office/powerpoint/2010/main" val="2042003227"/>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337</TotalTime>
  <Words>1725</Words>
  <Application>Microsoft Office PowerPoint</Application>
  <PresentationFormat>Widescreen</PresentationFormat>
  <Paragraphs>153</Paragraphs>
  <Slides>28</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Arial,Sans-Serif</vt:lpstr>
      <vt:lpstr>Calibri</vt:lpstr>
      <vt:lpstr>Comic Sans MS</vt:lpstr>
      <vt:lpstr>Trebuchet MS</vt:lpstr>
      <vt:lpstr>Wingdings 3</vt:lpstr>
      <vt:lpstr>Facet</vt:lpstr>
      <vt:lpstr>    </vt:lpstr>
      <vt:lpstr>How many times have you already read today?</vt:lpstr>
      <vt:lpstr>What is reading?   Reading is the ability to decode and interpret a written word.</vt:lpstr>
      <vt:lpstr>PowerPoint Presentation</vt:lpstr>
      <vt:lpstr>PowerPoint Presentation</vt:lpstr>
      <vt:lpstr>Love Of Reading!</vt:lpstr>
      <vt:lpstr>How we teach Reading at St Paul’s  </vt:lpstr>
      <vt:lpstr>  How do we teach letter sounds?   We teach the sounds represented by letters – this is called ‘phonic knowledge’.  We use an approach based on Little Wandle: Letters and Sounds.</vt:lpstr>
      <vt:lpstr>PowerPoint Presentation</vt:lpstr>
      <vt:lpstr>PowerPoint Presentation</vt:lpstr>
      <vt:lpstr>We teach Phase 2 in this order</vt:lpstr>
      <vt:lpstr>Let’s say the Phase 2 sounds</vt:lpstr>
      <vt:lpstr>Applying Phonics in Reading</vt:lpstr>
      <vt:lpstr>How we make learning stick </vt:lpstr>
      <vt:lpstr>Supporting your child with phonics</vt:lpstr>
      <vt:lpstr>Individual Reading</vt:lpstr>
      <vt:lpstr>Reading In School and at home</vt:lpstr>
      <vt:lpstr>Learning with Parents</vt:lpstr>
      <vt:lpstr>Practice Reading Sessions </vt:lpstr>
      <vt:lpstr>Shared Reading</vt:lpstr>
      <vt:lpstr>High-quality Texts – KS1</vt:lpstr>
      <vt:lpstr>How to Help your Child Learn to Read</vt:lpstr>
      <vt:lpstr>The most important thing you can do is read with your child</vt:lpstr>
      <vt:lpstr>PowerPoint Presentation</vt:lpstr>
      <vt:lpstr>Whole School Reading Events</vt:lpstr>
      <vt:lpstr>Author Visits</vt:lpstr>
      <vt:lpstr>World  Book Day</vt:lpstr>
      <vt:lpstr>Books  from Year 6</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HP Inc.</dc:creator>
  <cp:lastModifiedBy>claire eagle</cp:lastModifiedBy>
  <cp:revision>19</cp:revision>
  <dcterms:created xsi:type="dcterms:W3CDTF">2019-09-30T18:40:51Z</dcterms:created>
  <dcterms:modified xsi:type="dcterms:W3CDTF">2026-09-21T15:15:54Z</dcterms:modified>
</cp:coreProperties>
</file>