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0" r:id="rId6"/>
    <p:sldId id="263" r:id="rId7"/>
    <p:sldId id="261" r:id="rId8"/>
    <p:sldId id="262"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5" d="100"/>
          <a:sy n="105" d="100"/>
        </p:scale>
        <p:origin x="126"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F790476-DD13-4C33-8B9A-3A55DF753ED7}" type="datetimeFigureOut">
              <a:rPr lang="en-GB" smtClean="0"/>
              <a:t>10/06/2024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8E58543-B07E-4E59-B0FD-6E67735BD546}" type="slidenum">
              <a:rPr lang="en-GB" smtClean="0"/>
              <a:t>‹#›</a:t>
            </a:fld>
            <a:endParaRPr lang="en-GB" dirty="0"/>
          </a:p>
        </p:txBody>
      </p:sp>
    </p:spTree>
    <p:extLst>
      <p:ext uri="{BB962C8B-B14F-4D97-AF65-F5344CB8AC3E}">
        <p14:creationId xmlns:p14="http://schemas.microsoft.com/office/powerpoint/2010/main" val="4094439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F790476-DD13-4C33-8B9A-3A55DF753ED7}" type="datetimeFigureOut">
              <a:rPr lang="en-GB" smtClean="0"/>
              <a:t>10/06/2024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8E58543-B07E-4E59-B0FD-6E67735BD546}" type="slidenum">
              <a:rPr lang="en-GB" smtClean="0"/>
              <a:t>‹#›</a:t>
            </a:fld>
            <a:endParaRPr lang="en-GB" dirty="0"/>
          </a:p>
        </p:txBody>
      </p:sp>
    </p:spTree>
    <p:extLst>
      <p:ext uri="{BB962C8B-B14F-4D97-AF65-F5344CB8AC3E}">
        <p14:creationId xmlns:p14="http://schemas.microsoft.com/office/powerpoint/2010/main" val="1609580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F790476-DD13-4C33-8B9A-3A55DF753ED7}" type="datetimeFigureOut">
              <a:rPr lang="en-GB" smtClean="0"/>
              <a:t>10/06/2024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8E58543-B07E-4E59-B0FD-6E67735BD546}" type="slidenum">
              <a:rPr lang="en-GB" smtClean="0"/>
              <a:t>‹#›</a:t>
            </a:fld>
            <a:endParaRPr lang="en-GB" dirty="0"/>
          </a:p>
        </p:txBody>
      </p:sp>
    </p:spTree>
    <p:extLst>
      <p:ext uri="{BB962C8B-B14F-4D97-AF65-F5344CB8AC3E}">
        <p14:creationId xmlns:p14="http://schemas.microsoft.com/office/powerpoint/2010/main" val="898249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F790476-DD13-4C33-8B9A-3A55DF753ED7}" type="datetimeFigureOut">
              <a:rPr lang="en-GB" smtClean="0"/>
              <a:t>10/06/2024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8E58543-B07E-4E59-B0FD-6E67735BD546}" type="slidenum">
              <a:rPr lang="en-GB" smtClean="0"/>
              <a:t>‹#›</a:t>
            </a:fld>
            <a:endParaRPr lang="en-GB" dirty="0"/>
          </a:p>
        </p:txBody>
      </p:sp>
    </p:spTree>
    <p:extLst>
      <p:ext uri="{BB962C8B-B14F-4D97-AF65-F5344CB8AC3E}">
        <p14:creationId xmlns:p14="http://schemas.microsoft.com/office/powerpoint/2010/main" val="1449633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F790476-DD13-4C33-8B9A-3A55DF753ED7}" type="datetimeFigureOut">
              <a:rPr lang="en-GB" smtClean="0"/>
              <a:t>10/06/2024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8E58543-B07E-4E59-B0FD-6E67735BD546}" type="slidenum">
              <a:rPr lang="en-GB" smtClean="0"/>
              <a:t>‹#›</a:t>
            </a:fld>
            <a:endParaRPr lang="en-GB" dirty="0"/>
          </a:p>
        </p:txBody>
      </p:sp>
    </p:spTree>
    <p:extLst>
      <p:ext uri="{BB962C8B-B14F-4D97-AF65-F5344CB8AC3E}">
        <p14:creationId xmlns:p14="http://schemas.microsoft.com/office/powerpoint/2010/main" val="3529943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F790476-DD13-4C33-8B9A-3A55DF753ED7}" type="datetimeFigureOut">
              <a:rPr lang="en-GB" smtClean="0"/>
              <a:t>10/06/2024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8E58543-B07E-4E59-B0FD-6E67735BD546}" type="slidenum">
              <a:rPr lang="en-GB" smtClean="0"/>
              <a:t>‹#›</a:t>
            </a:fld>
            <a:endParaRPr lang="en-GB" dirty="0"/>
          </a:p>
        </p:txBody>
      </p:sp>
    </p:spTree>
    <p:extLst>
      <p:ext uri="{BB962C8B-B14F-4D97-AF65-F5344CB8AC3E}">
        <p14:creationId xmlns:p14="http://schemas.microsoft.com/office/powerpoint/2010/main" val="695367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F790476-DD13-4C33-8B9A-3A55DF753ED7}" type="datetimeFigureOut">
              <a:rPr lang="en-GB" smtClean="0"/>
              <a:t>10/06/2024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8E58543-B07E-4E59-B0FD-6E67735BD546}" type="slidenum">
              <a:rPr lang="en-GB" smtClean="0"/>
              <a:t>‹#›</a:t>
            </a:fld>
            <a:endParaRPr lang="en-GB" dirty="0"/>
          </a:p>
        </p:txBody>
      </p:sp>
    </p:spTree>
    <p:extLst>
      <p:ext uri="{BB962C8B-B14F-4D97-AF65-F5344CB8AC3E}">
        <p14:creationId xmlns:p14="http://schemas.microsoft.com/office/powerpoint/2010/main" val="3349750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F790476-DD13-4C33-8B9A-3A55DF753ED7}" type="datetimeFigureOut">
              <a:rPr lang="en-GB" smtClean="0"/>
              <a:t>10/06/2024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8E58543-B07E-4E59-B0FD-6E67735BD546}" type="slidenum">
              <a:rPr lang="en-GB" smtClean="0"/>
              <a:t>‹#›</a:t>
            </a:fld>
            <a:endParaRPr lang="en-GB" dirty="0"/>
          </a:p>
        </p:txBody>
      </p:sp>
    </p:spTree>
    <p:extLst>
      <p:ext uri="{BB962C8B-B14F-4D97-AF65-F5344CB8AC3E}">
        <p14:creationId xmlns:p14="http://schemas.microsoft.com/office/powerpoint/2010/main" val="14978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790476-DD13-4C33-8B9A-3A55DF753ED7}" type="datetimeFigureOut">
              <a:rPr lang="en-GB" smtClean="0"/>
              <a:t>10/06/2024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8E58543-B07E-4E59-B0FD-6E67735BD546}" type="slidenum">
              <a:rPr lang="en-GB" smtClean="0"/>
              <a:t>‹#›</a:t>
            </a:fld>
            <a:endParaRPr lang="en-GB" dirty="0"/>
          </a:p>
        </p:txBody>
      </p:sp>
    </p:spTree>
    <p:extLst>
      <p:ext uri="{BB962C8B-B14F-4D97-AF65-F5344CB8AC3E}">
        <p14:creationId xmlns:p14="http://schemas.microsoft.com/office/powerpoint/2010/main" val="1675692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790476-DD13-4C33-8B9A-3A55DF753ED7}" type="datetimeFigureOut">
              <a:rPr lang="en-GB" smtClean="0"/>
              <a:t>10/06/2024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8E58543-B07E-4E59-B0FD-6E67735BD546}" type="slidenum">
              <a:rPr lang="en-GB" smtClean="0"/>
              <a:t>‹#›</a:t>
            </a:fld>
            <a:endParaRPr lang="en-GB" dirty="0"/>
          </a:p>
        </p:txBody>
      </p:sp>
    </p:spTree>
    <p:extLst>
      <p:ext uri="{BB962C8B-B14F-4D97-AF65-F5344CB8AC3E}">
        <p14:creationId xmlns:p14="http://schemas.microsoft.com/office/powerpoint/2010/main" val="3890884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790476-DD13-4C33-8B9A-3A55DF753ED7}" type="datetimeFigureOut">
              <a:rPr lang="en-GB" smtClean="0"/>
              <a:t>10/06/2024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8E58543-B07E-4E59-B0FD-6E67735BD546}" type="slidenum">
              <a:rPr lang="en-GB" smtClean="0"/>
              <a:t>‹#›</a:t>
            </a:fld>
            <a:endParaRPr lang="en-GB" dirty="0"/>
          </a:p>
        </p:txBody>
      </p:sp>
    </p:spTree>
    <p:extLst>
      <p:ext uri="{BB962C8B-B14F-4D97-AF65-F5344CB8AC3E}">
        <p14:creationId xmlns:p14="http://schemas.microsoft.com/office/powerpoint/2010/main" val="2357513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790476-DD13-4C33-8B9A-3A55DF753ED7}" type="datetimeFigureOut">
              <a:rPr lang="en-GB" smtClean="0"/>
              <a:t>10/06/2024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E58543-B07E-4E59-B0FD-6E67735BD546}" type="slidenum">
              <a:rPr lang="en-GB" smtClean="0"/>
              <a:t>‹#›</a:t>
            </a:fld>
            <a:endParaRPr lang="en-GB" dirty="0"/>
          </a:p>
        </p:txBody>
      </p:sp>
    </p:spTree>
    <p:extLst>
      <p:ext uri="{BB962C8B-B14F-4D97-AF65-F5344CB8AC3E}">
        <p14:creationId xmlns:p14="http://schemas.microsoft.com/office/powerpoint/2010/main" val="1098737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Our Spiritual Reflection Garden has had a makeover…</a:t>
            </a:r>
            <a:endParaRPr lang="en-GB" dirty="0"/>
          </a:p>
        </p:txBody>
      </p:sp>
      <p:sp>
        <p:nvSpPr>
          <p:cNvPr id="3" name="Subtitle 2"/>
          <p:cNvSpPr>
            <a:spLocks noGrp="1"/>
          </p:cNvSpPr>
          <p:nvPr>
            <p:ph type="subTitle" idx="1"/>
          </p:nvPr>
        </p:nvSpPr>
        <p:spPr/>
        <p:txBody>
          <a:bodyPr>
            <a:normAutofit/>
          </a:bodyPr>
          <a:lstStyle/>
          <a:p>
            <a:r>
              <a:rPr lang="en-GB" sz="6000" b="1" dirty="0" smtClean="0">
                <a:solidFill>
                  <a:srgbClr val="FF0000"/>
                </a:solidFill>
              </a:rPr>
              <a:t>But what is this area for?</a:t>
            </a:r>
            <a:endParaRPr lang="en-GB" sz="6000" b="1" dirty="0">
              <a:solidFill>
                <a:srgbClr val="FF0000"/>
              </a:solidFill>
            </a:endParaRPr>
          </a:p>
        </p:txBody>
      </p:sp>
    </p:spTree>
    <p:extLst>
      <p:ext uri="{BB962C8B-B14F-4D97-AF65-F5344CB8AC3E}">
        <p14:creationId xmlns:p14="http://schemas.microsoft.com/office/powerpoint/2010/main" val="241372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6253389"/>
          </a:xfrm>
        </p:spPr>
        <p:txBody>
          <a:bodyPr>
            <a:normAutofit fontScale="90000"/>
          </a:bodyPr>
          <a:lstStyle/>
          <a:p>
            <a:r>
              <a:rPr lang="en-GB" sz="4000" dirty="0" smtClean="0">
                <a:solidFill>
                  <a:srgbClr val="FF0000"/>
                </a:solidFill>
              </a:rPr>
              <a:t>Sometimes we may want some quiet time to reflect and say ‘Thank You’…</a:t>
            </a:r>
            <a:br>
              <a:rPr lang="en-GB" sz="4000" dirty="0" smtClean="0">
                <a:solidFill>
                  <a:srgbClr val="FF0000"/>
                </a:solidFill>
              </a:rPr>
            </a:br>
            <a:r>
              <a:rPr lang="en-GB" dirty="0" smtClean="0"/>
              <a:t>Thank </a:t>
            </a:r>
            <a:r>
              <a:rPr lang="en-GB" dirty="0"/>
              <a:t>you for looking after my family</a:t>
            </a:r>
            <a:br>
              <a:rPr lang="en-GB" dirty="0"/>
            </a:br>
            <a:r>
              <a:rPr lang="en-GB" dirty="0"/>
              <a:t>Thank you for making my grandma/grandad better</a:t>
            </a:r>
            <a:br>
              <a:rPr lang="en-GB" dirty="0"/>
            </a:br>
            <a:r>
              <a:rPr lang="en-GB" dirty="0"/>
              <a:t>Thank you for </a:t>
            </a:r>
            <a:r>
              <a:rPr lang="en-GB" dirty="0" smtClean="0"/>
              <a:t>bringing </a:t>
            </a:r>
            <a:r>
              <a:rPr lang="en-GB" dirty="0"/>
              <a:t>my dog/cat/brother/sister into my </a:t>
            </a:r>
            <a:r>
              <a:rPr lang="en-GB" dirty="0" smtClean="0"/>
              <a:t>life</a:t>
            </a:r>
            <a:br>
              <a:rPr lang="en-GB" dirty="0" smtClean="0"/>
            </a:br>
            <a:r>
              <a:rPr lang="en-GB" dirty="0" smtClean="0"/>
              <a:t>Thank you for letting us have Miss Molly at school</a:t>
            </a:r>
            <a:br>
              <a:rPr lang="en-GB" dirty="0" smtClean="0"/>
            </a:br>
            <a:r>
              <a:rPr lang="en-GB" dirty="0"/>
              <a:t/>
            </a:r>
            <a:br>
              <a:rPr lang="en-GB" dirty="0"/>
            </a:br>
            <a:r>
              <a:rPr lang="en-GB" b="1" dirty="0" smtClean="0">
                <a:solidFill>
                  <a:schemeClr val="accent5">
                    <a:lumMod val="75000"/>
                  </a:schemeClr>
                </a:solidFill>
              </a:rPr>
              <a:t>What else could you reflect and be thankful for?</a:t>
            </a:r>
            <a:r>
              <a:rPr lang="en-GB" sz="5400" dirty="0" smtClean="0"/>
              <a:t/>
            </a:r>
            <a:br>
              <a:rPr lang="en-GB" sz="5400" dirty="0" smtClean="0"/>
            </a:br>
            <a:endParaRPr lang="en-GB" dirty="0"/>
          </a:p>
        </p:txBody>
      </p:sp>
    </p:spTree>
    <p:extLst>
      <p:ext uri="{BB962C8B-B14F-4D97-AF65-F5344CB8AC3E}">
        <p14:creationId xmlns:p14="http://schemas.microsoft.com/office/powerpoint/2010/main" val="408441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Areas of our Spiritual Reflection Garden…</a:t>
            </a:r>
            <a:endParaRPr lang="en-GB"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541417" y="1358537"/>
            <a:ext cx="2917371" cy="5076025"/>
          </a:xfrm>
        </p:spPr>
      </p:pic>
      <p:sp>
        <p:nvSpPr>
          <p:cNvPr id="4" name="Content Placeholder 3"/>
          <p:cNvSpPr>
            <a:spLocks noGrp="1"/>
          </p:cNvSpPr>
          <p:nvPr>
            <p:ph sz="half" idx="2"/>
          </p:nvPr>
        </p:nvSpPr>
        <p:spPr/>
        <p:txBody>
          <a:bodyPr/>
          <a:lstStyle/>
          <a:p>
            <a:r>
              <a:rPr lang="en-GB" dirty="0" smtClean="0"/>
              <a:t>Our Spiritual Reflection Garden is at the back of the trim trail. It is a quiet area for anybody who wants to think about our world, nature or spend a few moments reflecting on anything that is important to them at that moment.</a:t>
            </a:r>
            <a:endParaRPr lang="en-GB" dirty="0"/>
          </a:p>
        </p:txBody>
      </p:sp>
    </p:spTree>
    <p:extLst>
      <p:ext uri="{BB962C8B-B14F-4D97-AF65-F5344CB8AC3E}">
        <p14:creationId xmlns:p14="http://schemas.microsoft.com/office/powerpoint/2010/main" val="136489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ircle(in)">
                                      <p:cBhvr>
                                        <p:cTn id="1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Reflection Bridge</a:t>
            </a:r>
            <a:endParaRPr lang="en-GB" b="1" dirty="0">
              <a:solidFill>
                <a:srgbClr val="FF0000"/>
              </a:solidFill>
            </a:endParaRP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587633" y="2055222"/>
            <a:ext cx="3036618" cy="4695268"/>
          </a:xfrm>
        </p:spPr>
      </p:pic>
      <p:sp>
        <p:nvSpPr>
          <p:cNvPr id="4" name="Content Placeholder 3"/>
          <p:cNvSpPr>
            <a:spLocks noGrp="1"/>
          </p:cNvSpPr>
          <p:nvPr>
            <p:ph sz="half" idx="2"/>
          </p:nvPr>
        </p:nvSpPr>
        <p:spPr/>
        <p:txBody>
          <a:bodyPr/>
          <a:lstStyle/>
          <a:p>
            <a:r>
              <a:rPr lang="en-GB" dirty="0" smtClean="0"/>
              <a:t>We can stand on or cross our Reflection Bridge thinking and reflecting on the awe and wonder of our world, things that may be worrying us or saying thank you.</a:t>
            </a:r>
            <a:endParaRPr lang="en-GB" dirty="0"/>
          </a:p>
        </p:txBody>
      </p:sp>
    </p:spTree>
    <p:extLst>
      <p:ext uri="{BB962C8B-B14F-4D97-AF65-F5344CB8AC3E}">
        <p14:creationId xmlns:p14="http://schemas.microsoft.com/office/powerpoint/2010/main" val="342514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ircle(in)">
                                      <p:cBhvr>
                                        <p:cTn id="1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A tree/bush </a:t>
            </a:r>
            <a:endParaRPr lang="en-GB" dirty="0">
              <a:solidFill>
                <a:srgbClr val="FF0000"/>
              </a:solidFill>
            </a:endParaRP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423655" y="1825625"/>
            <a:ext cx="2010689" cy="4351338"/>
          </a:xfrm>
        </p:spPr>
      </p:pic>
      <p:sp>
        <p:nvSpPr>
          <p:cNvPr id="4" name="Content Placeholder 3"/>
          <p:cNvSpPr>
            <a:spLocks noGrp="1"/>
          </p:cNvSpPr>
          <p:nvPr>
            <p:ph sz="half" idx="2"/>
          </p:nvPr>
        </p:nvSpPr>
        <p:spPr/>
        <p:txBody>
          <a:bodyPr/>
          <a:lstStyle/>
          <a:p>
            <a:r>
              <a:rPr lang="en-GB" dirty="0" smtClean="0"/>
              <a:t>There is a bush in the garden on which we can write/draw messages or thank you notes. These can be put on here with tiny pegs.</a:t>
            </a:r>
            <a:endParaRPr lang="en-GB" dirty="0"/>
          </a:p>
        </p:txBody>
      </p:sp>
    </p:spTree>
    <p:extLst>
      <p:ext uri="{BB962C8B-B14F-4D97-AF65-F5344CB8AC3E}">
        <p14:creationId xmlns:p14="http://schemas.microsoft.com/office/powerpoint/2010/main" val="257633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ircle(in)">
                                      <p:cBhvr>
                                        <p:cTn id="1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A sculpture</a:t>
            </a:r>
            <a:endParaRPr lang="en-GB" dirty="0">
              <a:solidFill>
                <a:srgbClr val="FF0000"/>
              </a:solidFill>
            </a:endParaRP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491837" y="1690688"/>
            <a:ext cx="2975660" cy="4768560"/>
          </a:xfrm>
        </p:spPr>
      </p:pic>
      <p:sp>
        <p:nvSpPr>
          <p:cNvPr id="4" name="Content Placeholder 3"/>
          <p:cNvSpPr>
            <a:spLocks noGrp="1"/>
          </p:cNvSpPr>
          <p:nvPr>
            <p:ph sz="half" idx="2"/>
          </p:nvPr>
        </p:nvSpPr>
        <p:spPr/>
        <p:txBody>
          <a:bodyPr>
            <a:normAutofit/>
          </a:bodyPr>
          <a:lstStyle/>
          <a:p>
            <a:r>
              <a:rPr lang="en-GB" dirty="0" smtClean="0"/>
              <a:t>There is a sculpture of three bowls which will help birds and other small wild animals and insects to have access to water. </a:t>
            </a:r>
          </a:p>
          <a:p>
            <a:r>
              <a:rPr lang="en-GB" dirty="0" smtClean="0"/>
              <a:t>A sculpture is a piece of art work which can be nice to look at and appreciate but also sometimes it can have a function, in this case a real purpose to provide water for animals.</a:t>
            </a:r>
            <a:endParaRPr lang="en-GB" dirty="0"/>
          </a:p>
        </p:txBody>
      </p:sp>
    </p:spTree>
    <p:extLst>
      <p:ext uri="{BB962C8B-B14F-4D97-AF65-F5344CB8AC3E}">
        <p14:creationId xmlns:p14="http://schemas.microsoft.com/office/powerpoint/2010/main" val="409822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ircle(in)">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circle(in)">
                                      <p:cBhvr>
                                        <p:cTn id="2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610" y="321582"/>
            <a:ext cx="6267500" cy="4764224"/>
          </a:xfrm>
        </p:spPr>
        <p:txBody>
          <a:bodyPr>
            <a:normAutofit fontScale="90000"/>
          </a:bodyPr>
          <a:lstStyle/>
          <a:p>
            <a:pPr algn="ctr"/>
            <a:r>
              <a:rPr lang="en-GB" b="1" dirty="0" smtClean="0">
                <a:solidFill>
                  <a:srgbClr val="FF0000"/>
                </a:solidFill>
              </a:rPr>
              <a:t>Collective Reflection Benches</a:t>
            </a:r>
            <a:r>
              <a:rPr lang="en-GB" dirty="0" smtClean="0"/>
              <a:t/>
            </a:r>
            <a:br>
              <a:rPr lang="en-GB" dirty="0" smtClean="0"/>
            </a:br>
            <a:r>
              <a:rPr lang="en-GB" dirty="0"/>
              <a:t/>
            </a:r>
            <a:br>
              <a:rPr lang="en-GB" dirty="0"/>
            </a:br>
            <a:r>
              <a:rPr lang="en-GB" sz="2800" dirty="0" smtClean="0"/>
              <a:t>Here you can sit with a friend or two and reflect together, chat about nature, wonder about amazing things in the school, exciting things they have experienced or wondrous things in the world and beyond our planet.</a:t>
            </a:r>
            <a:br>
              <a:rPr lang="en-GB" sz="2800" dirty="0" smtClean="0"/>
            </a:br>
            <a:r>
              <a:rPr lang="en-GB" sz="2800" dirty="0" smtClean="0"/>
              <a:t>You can ‘just be in the moment’ embracing  quiet spiritual feelings within nature.</a:t>
            </a:r>
            <a:endParaRPr lang="en-GB" sz="2800" dirty="0"/>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500060" y="1351688"/>
            <a:ext cx="2209305" cy="3377788"/>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132321" y="3257005"/>
            <a:ext cx="1965464" cy="3348848"/>
          </a:xfrm>
        </p:spPr>
      </p:pic>
    </p:spTree>
    <p:extLst>
      <p:ext uri="{BB962C8B-B14F-4D97-AF65-F5344CB8AC3E}">
        <p14:creationId xmlns:p14="http://schemas.microsoft.com/office/powerpoint/2010/main" val="104882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278029"/>
          </a:xfrm>
        </p:spPr>
        <p:txBody>
          <a:bodyPr>
            <a:normAutofit/>
          </a:bodyPr>
          <a:lstStyle/>
          <a:p>
            <a:r>
              <a:rPr lang="en-GB" b="1" dirty="0" smtClean="0">
                <a:solidFill>
                  <a:srgbClr val="FF0000"/>
                </a:solidFill>
              </a:rPr>
              <a:t>Gods Animals…</a:t>
            </a:r>
            <a:br>
              <a:rPr lang="en-GB" b="1" dirty="0" smtClean="0">
                <a:solidFill>
                  <a:srgbClr val="FF0000"/>
                </a:solidFill>
              </a:rPr>
            </a:br>
            <a:r>
              <a:rPr lang="en-GB" dirty="0"/>
              <a:t/>
            </a:r>
            <a:br>
              <a:rPr lang="en-GB" dirty="0"/>
            </a:br>
            <a:r>
              <a:rPr lang="en-GB" dirty="0" smtClean="0"/>
              <a:t>There is also going to be an area dedicated to wooden statues and sculptures of lots of different animals, </a:t>
            </a:r>
            <a:r>
              <a:rPr lang="en-GB" smtClean="0"/>
              <a:t>Gods animals!</a:t>
            </a:r>
            <a:r>
              <a:rPr lang="en-GB" dirty="0" smtClean="0"/>
              <a:t/>
            </a:r>
            <a:br>
              <a:rPr lang="en-GB" dirty="0" smtClean="0"/>
            </a:br>
            <a:r>
              <a:rPr lang="en-GB" dirty="0"/>
              <a:t/>
            </a:r>
            <a:br>
              <a:rPr lang="en-GB" dirty="0"/>
            </a:br>
            <a:r>
              <a:rPr lang="en-GB" dirty="0" smtClean="0"/>
              <a:t>Watch this space </a:t>
            </a:r>
            <a:r>
              <a:rPr lang="en-GB" dirty="0" smtClean="0">
                <a:sym typeface="Wingdings" panose="05000000000000000000" pitchFamily="2" charset="2"/>
              </a:rPr>
              <a:t>  </a:t>
            </a:r>
            <a:endParaRPr lang="en-GB" dirty="0"/>
          </a:p>
        </p:txBody>
      </p:sp>
    </p:spTree>
    <p:extLst>
      <p:ext uri="{BB962C8B-B14F-4D97-AF65-F5344CB8AC3E}">
        <p14:creationId xmlns:p14="http://schemas.microsoft.com/office/powerpoint/2010/main" val="271691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St. Paul’s Spiritual Reflection Garden</a:t>
            </a:r>
            <a:endParaRPr lang="en-GB" b="1"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423654" y="1825625"/>
            <a:ext cx="2723111" cy="4762316"/>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306493" y="1628502"/>
            <a:ext cx="2926078" cy="5005731"/>
          </a:xfrm>
        </p:spPr>
      </p:pic>
    </p:spTree>
    <p:extLst>
      <p:ext uri="{BB962C8B-B14F-4D97-AF65-F5344CB8AC3E}">
        <p14:creationId xmlns:p14="http://schemas.microsoft.com/office/powerpoint/2010/main" val="1472168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405" y="1212350"/>
            <a:ext cx="10515600" cy="1325563"/>
          </a:xfrm>
        </p:spPr>
        <p:txBody>
          <a:bodyPr>
            <a:normAutofit fontScale="90000"/>
          </a:bodyPr>
          <a:lstStyle/>
          <a:p>
            <a:r>
              <a:rPr lang="en-GB" dirty="0" smtClean="0"/>
              <a:t>This area of our school is for anybody that wants to have some quiet time, time to think and maybe have some spiritual reflection. </a:t>
            </a:r>
            <a:endParaRPr lang="en-GB" dirty="0"/>
          </a:p>
        </p:txBody>
      </p:sp>
      <p:sp>
        <p:nvSpPr>
          <p:cNvPr id="4" name="Title 1"/>
          <p:cNvSpPr txBox="1">
            <a:spLocks/>
          </p:cNvSpPr>
          <p:nvPr/>
        </p:nvSpPr>
        <p:spPr>
          <a:xfrm>
            <a:off x="920932" y="3852907"/>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smtClean="0">
                <a:solidFill>
                  <a:schemeClr val="accent5">
                    <a:lumMod val="75000"/>
                  </a:schemeClr>
                </a:solidFill>
              </a:rPr>
              <a:t>What do we mean by spiritual?</a:t>
            </a:r>
            <a:endParaRPr lang="en-GB" b="1" dirty="0">
              <a:solidFill>
                <a:schemeClr val="accent5">
                  <a:lumMod val="75000"/>
                </a:schemeClr>
              </a:solidFill>
            </a:endParaRPr>
          </a:p>
        </p:txBody>
      </p:sp>
    </p:spTree>
    <p:extLst>
      <p:ext uri="{BB962C8B-B14F-4D97-AF65-F5344CB8AC3E}">
        <p14:creationId xmlns:p14="http://schemas.microsoft.com/office/powerpoint/2010/main" val="200380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1"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782" y="505096"/>
            <a:ext cx="10515600" cy="2621281"/>
          </a:xfrm>
        </p:spPr>
        <p:txBody>
          <a:bodyPr>
            <a:normAutofit fontScale="90000"/>
          </a:bodyPr>
          <a:lstStyle/>
          <a:p>
            <a:pPr marL="571500" lvl="0" indent="-571500" algn="ctr" fontAlgn="t">
              <a:buFont typeface="Wingdings" panose="05000000000000000000" pitchFamily="2" charset="2"/>
              <a:buChar char="v"/>
            </a:pPr>
            <a:r>
              <a:rPr lang="en-GB" b="1" dirty="0" smtClean="0">
                <a:solidFill>
                  <a:srgbClr val="FF0000"/>
                </a:solidFill>
              </a:rPr>
              <a:t/>
            </a:r>
            <a:br>
              <a:rPr lang="en-GB" b="1" dirty="0" smtClean="0">
                <a:solidFill>
                  <a:srgbClr val="FF0000"/>
                </a:solidFill>
              </a:rPr>
            </a:br>
            <a:r>
              <a:rPr lang="en-GB" b="1" dirty="0">
                <a:solidFill>
                  <a:srgbClr val="FF0000"/>
                </a:solidFill>
              </a:rPr>
              <a:t/>
            </a:r>
            <a:br>
              <a:rPr lang="en-GB" b="1" dirty="0">
                <a:solidFill>
                  <a:srgbClr val="FF0000"/>
                </a:solidFill>
              </a:rPr>
            </a:br>
            <a:r>
              <a:rPr lang="en-GB" b="1" dirty="0" smtClean="0">
                <a:solidFill>
                  <a:srgbClr val="FF0000"/>
                </a:solidFill>
              </a:rPr>
              <a:t/>
            </a:r>
            <a:br>
              <a:rPr lang="en-GB" b="1" dirty="0" smtClean="0">
                <a:solidFill>
                  <a:srgbClr val="FF0000"/>
                </a:solidFill>
              </a:rPr>
            </a:br>
            <a:r>
              <a:rPr lang="en-GB" b="1" dirty="0" smtClean="0">
                <a:solidFill>
                  <a:srgbClr val="FF0000"/>
                </a:solidFill>
              </a:rPr>
              <a:t/>
            </a:r>
            <a:br>
              <a:rPr lang="en-GB" b="1" dirty="0" smtClean="0">
                <a:solidFill>
                  <a:srgbClr val="FF0000"/>
                </a:solidFill>
              </a:rPr>
            </a:br>
            <a:r>
              <a:rPr lang="en-GB" b="1" dirty="0">
                <a:solidFill>
                  <a:srgbClr val="FF0000"/>
                </a:solidFill>
              </a:rPr>
              <a:t/>
            </a:r>
            <a:br>
              <a:rPr lang="en-GB" b="1" dirty="0">
                <a:solidFill>
                  <a:srgbClr val="FF0000"/>
                </a:solidFill>
              </a:rPr>
            </a:br>
            <a:r>
              <a:rPr lang="en-GB" b="1" dirty="0" smtClean="0">
                <a:solidFill>
                  <a:srgbClr val="FF0000"/>
                </a:solidFill>
              </a:rPr>
              <a:t/>
            </a:r>
            <a:br>
              <a:rPr lang="en-GB" b="1" dirty="0" smtClean="0">
                <a:solidFill>
                  <a:srgbClr val="FF0000"/>
                </a:solidFill>
              </a:rPr>
            </a:br>
            <a:r>
              <a:rPr lang="en-GB" b="1" dirty="0" smtClean="0">
                <a:solidFill>
                  <a:srgbClr val="FF0000"/>
                </a:solidFill>
              </a:rPr>
              <a:t>Spirituality</a:t>
            </a:r>
            <a:br>
              <a:rPr lang="en-GB" b="1" dirty="0" smtClean="0">
                <a:solidFill>
                  <a:srgbClr val="FF0000"/>
                </a:solidFill>
              </a:rPr>
            </a:br>
            <a:r>
              <a:rPr lang="en-GB" sz="1000" dirty="0" smtClean="0"/>
              <a:t/>
            </a:r>
            <a:br>
              <a:rPr lang="en-GB" sz="1000" dirty="0" smtClean="0"/>
            </a:br>
            <a:r>
              <a:rPr lang="en-GB" sz="3600" i="1" dirty="0" smtClean="0"/>
              <a:t>“Spirituality is not something we can see; it is something we feel inside ourselves. It is about awe and wonder, asking questions, inspiration and being aware of something ‘bigger’ outside of ourselves.”</a:t>
            </a:r>
            <a:br>
              <a:rPr lang="en-GB" sz="3600" i="1" dirty="0" smtClean="0"/>
            </a:br>
            <a:r>
              <a:rPr lang="en-GB" sz="3600" i="1" dirty="0" smtClean="0"/>
              <a:t/>
            </a:r>
            <a:br>
              <a:rPr lang="en-GB" sz="3600" i="1" dirty="0" smtClean="0"/>
            </a:br>
            <a:r>
              <a:rPr lang="en-GB" sz="3600" dirty="0" smtClean="0"/>
              <a:t/>
            </a:r>
            <a:br>
              <a:rPr lang="en-GB" sz="3600" dirty="0" smtClean="0"/>
            </a:br>
            <a:r>
              <a:rPr lang="en-GB" dirty="0" smtClean="0"/>
              <a:t>A </a:t>
            </a:r>
            <a:r>
              <a:rPr lang="en-GB" dirty="0"/>
              <a:t>sense of awe and wonder</a:t>
            </a:r>
            <a:br>
              <a:rPr lang="en-GB" dirty="0"/>
            </a:br>
            <a:r>
              <a:rPr lang="en-GB" dirty="0"/>
              <a:t>Care for nature and living things</a:t>
            </a:r>
            <a:br>
              <a:rPr lang="en-GB" dirty="0"/>
            </a:br>
            <a:r>
              <a:rPr lang="en-GB" dirty="0"/>
              <a:t>Wanting to love and to be loved by people</a:t>
            </a:r>
            <a:br>
              <a:rPr lang="en-GB" dirty="0"/>
            </a:br>
            <a:endParaRPr lang="en-GB" dirty="0"/>
          </a:p>
        </p:txBody>
      </p:sp>
      <p:sp>
        <p:nvSpPr>
          <p:cNvPr id="3" name="Title 1"/>
          <p:cNvSpPr txBox="1">
            <a:spLocks/>
          </p:cNvSpPr>
          <p:nvPr/>
        </p:nvSpPr>
        <p:spPr>
          <a:xfrm>
            <a:off x="912222" y="3322319"/>
            <a:ext cx="10515600" cy="262128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t"/>
            <a:r>
              <a:rPr lang="en-GB" b="1" dirty="0" smtClean="0">
                <a:solidFill>
                  <a:srgbClr val="FF0000"/>
                </a:solidFill>
              </a:rPr>
              <a:t/>
            </a:r>
            <a:br>
              <a:rPr lang="en-GB" b="1" dirty="0" smtClean="0">
                <a:solidFill>
                  <a:srgbClr val="FF0000"/>
                </a:solidFill>
              </a:rPr>
            </a:br>
            <a:r>
              <a:rPr lang="en-GB" sz="3600" dirty="0" smtClean="0"/>
              <a:t/>
            </a:r>
            <a:br>
              <a:rPr lang="en-GB" sz="3600" dirty="0" smtClean="0"/>
            </a:br>
            <a:r>
              <a:rPr lang="en-GB" dirty="0" smtClean="0"/>
              <a:t/>
            </a:r>
            <a:br>
              <a:rPr lang="en-GB" dirty="0" smtClean="0"/>
            </a:br>
            <a:endParaRPr lang="en-GB" dirty="0"/>
          </a:p>
        </p:txBody>
      </p:sp>
      <p:sp>
        <p:nvSpPr>
          <p:cNvPr id="4" name="Title 1"/>
          <p:cNvSpPr txBox="1">
            <a:spLocks/>
          </p:cNvSpPr>
          <p:nvPr/>
        </p:nvSpPr>
        <p:spPr>
          <a:xfrm>
            <a:off x="912222" y="1458685"/>
            <a:ext cx="10515600" cy="2621281"/>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t"/>
            <a:r>
              <a:rPr lang="en-GB" b="1" dirty="0" smtClean="0">
                <a:solidFill>
                  <a:srgbClr val="FF0000"/>
                </a:solidFill>
              </a:rPr>
              <a:t/>
            </a:r>
            <a:br>
              <a:rPr lang="en-GB" b="1" dirty="0" smtClean="0">
                <a:solidFill>
                  <a:srgbClr val="FF0000"/>
                </a:solidFill>
              </a:rPr>
            </a:br>
            <a:r>
              <a:rPr lang="en-GB" b="1" dirty="0" smtClean="0">
                <a:solidFill>
                  <a:srgbClr val="FF0000"/>
                </a:solidFill>
              </a:rPr>
              <a:t/>
            </a:r>
            <a:br>
              <a:rPr lang="en-GB" b="1" dirty="0" smtClean="0">
                <a:solidFill>
                  <a:srgbClr val="FF0000"/>
                </a:solidFill>
              </a:rPr>
            </a:br>
            <a:r>
              <a:rPr lang="en-GB" b="1" dirty="0" smtClean="0">
                <a:solidFill>
                  <a:srgbClr val="FF0000"/>
                </a:solidFill>
              </a:rPr>
              <a:t/>
            </a:r>
            <a:br>
              <a:rPr lang="en-GB" b="1" dirty="0" smtClean="0">
                <a:solidFill>
                  <a:srgbClr val="FF0000"/>
                </a:solidFill>
              </a:rPr>
            </a:br>
            <a:r>
              <a:rPr lang="en-GB" sz="3600" dirty="0" smtClean="0"/>
              <a:t/>
            </a:r>
            <a:br>
              <a:rPr lang="en-GB" sz="3600" dirty="0" smtClean="0"/>
            </a:br>
            <a:r>
              <a:rPr lang="en-GB" dirty="0" smtClean="0"/>
              <a:t/>
            </a:r>
            <a:br>
              <a:rPr lang="en-GB" dirty="0" smtClean="0"/>
            </a:br>
            <a:endParaRPr lang="en-GB" dirty="0"/>
          </a:p>
        </p:txBody>
      </p:sp>
    </p:spTree>
    <p:extLst>
      <p:ext uri="{BB962C8B-B14F-4D97-AF65-F5344CB8AC3E}">
        <p14:creationId xmlns:p14="http://schemas.microsoft.com/office/powerpoint/2010/main" val="425377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160" y="1067344"/>
            <a:ext cx="10515600" cy="758281"/>
          </a:xfrm>
        </p:spPr>
        <p:txBody>
          <a:bodyPr>
            <a:normAutofit fontScale="90000"/>
          </a:bodyPr>
          <a:lstStyle/>
          <a:p>
            <a:pPr algn="ctr"/>
            <a:r>
              <a:rPr lang="en-GB" dirty="0" smtClean="0">
                <a:solidFill>
                  <a:srgbClr val="FF0000"/>
                </a:solidFill>
              </a:rPr>
              <a:t/>
            </a:r>
            <a:br>
              <a:rPr lang="en-GB" dirty="0" smtClean="0">
                <a:solidFill>
                  <a:srgbClr val="FF0000"/>
                </a:solidFill>
              </a:rPr>
            </a:br>
            <a:r>
              <a:rPr lang="en-GB" dirty="0" smtClean="0">
                <a:solidFill>
                  <a:srgbClr val="FF0000"/>
                </a:solidFill>
              </a:rPr>
              <a:t>A sense of awe and wonder</a:t>
            </a:r>
            <a:br>
              <a:rPr lang="en-GB" dirty="0" smtClean="0">
                <a:solidFill>
                  <a:srgbClr val="FF0000"/>
                </a:solidFill>
              </a:rPr>
            </a:br>
            <a:endParaRPr lang="en-GB" dirty="0">
              <a:solidFill>
                <a:srgbClr val="FF0000"/>
              </a:solidFill>
            </a:endParaRPr>
          </a:p>
        </p:txBody>
      </p:sp>
      <p:sp>
        <p:nvSpPr>
          <p:cNvPr id="3" name="Content Placeholder 2"/>
          <p:cNvSpPr>
            <a:spLocks noGrp="1"/>
          </p:cNvSpPr>
          <p:nvPr>
            <p:ph idx="1"/>
          </p:nvPr>
        </p:nvSpPr>
        <p:spPr>
          <a:xfrm>
            <a:off x="899160" y="2486070"/>
            <a:ext cx="10515600" cy="3000330"/>
          </a:xfrm>
        </p:spPr>
        <p:txBody>
          <a:bodyPr/>
          <a:lstStyle/>
          <a:p>
            <a:pPr marL="0" indent="0" algn="ctr" fontAlgn="t">
              <a:buNone/>
            </a:pPr>
            <a:endParaRPr lang="en-GB" dirty="0"/>
          </a:p>
          <a:p>
            <a:pPr marL="0" indent="0" fontAlgn="t">
              <a:buNone/>
            </a:pPr>
            <a:r>
              <a:rPr lang="en-GB" dirty="0"/>
              <a:t>Children are born inquisitive, and it is </a:t>
            </a:r>
            <a:r>
              <a:rPr lang="en-GB" dirty="0" smtClean="0"/>
              <a:t>important to </a:t>
            </a:r>
            <a:r>
              <a:rPr lang="en-GB" dirty="0"/>
              <a:t>nurture this natural curiosity and guide </a:t>
            </a:r>
            <a:r>
              <a:rPr lang="en-GB" dirty="0" smtClean="0"/>
              <a:t>everybody towards </a:t>
            </a:r>
            <a:r>
              <a:rPr lang="en-GB" dirty="0"/>
              <a:t>looking at the world and noticing, with awe and wonder, the natural and man-made delights all around us. We want to encourage </a:t>
            </a:r>
            <a:r>
              <a:rPr lang="en-GB" dirty="0" smtClean="0"/>
              <a:t>you </a:t>
            </a:r>
            <a:r>
              <a:rPr lang="en-GB" dirty="0"/>
              <a:t>to ask ‘big questions’ about life, religion, nature, science and any other area of fascination.</a:t>
            </a:r>
          </a:p>
        </p:txBody>
      </p:sp>
    </p:spTree>
    <p:extLst>
      <p:ext uri="{BB962C8B-B14F-4D97-AF65-F5344CB8AC3E}">
        <p14:creationId xmlns:p14="http://schemas.microsoft.com/office/powerpoint/2010/main" val="310234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80">
                                          <p:stCondLst>
                                            <p:cond delay="0"/>
                                          </p:stCondLst>
                                        </p:cTn>
                                        <p:tgtEl>
                                          <p:spTgt spid="3">
                                            <p:txEl>
                                              <p:pRg st="1" end="1"/>
                                            </p:txEl>
                                          </p:spTgt>
                                        </p:tgtEl>
                                      </p:cBhvr>
                                    </p:animEffect>
                                    <p:anim calcmode="lin" valueType="num">
                                      <p:cBhvr>
                                        <p:cTn id="1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1" end="1"/>
                                            </p:txEl>
                                          </p:spTgt>
                                        </p:tgtEl>
                                      </p:cBhvr>
                                      <p:to x="100000" y="60000"/>
                                    </p:animScale>
                                    <p:animScale>
                                      <p:cBhvr>
                                        <p:cTn id="22" dur="166" decel="50000">
                                          <p:stCondLst>
                                            <p:cond delay="676"/>
                                          </p:stCondLst>
                                        </p:cTn>
                                        <p:tgtEl>
                                          <p:spTgt spid="3">
                                            <p:txEl>
                                              <p:pRg st="1" end="1"/>
                                            </p:txEl>
                                          </p:spTgt>
                                        </p:tgtEl>
                                      </p:cBhvr>
                                      <p:to x="100000" y="100000"/>
                                    </p:animScale>
                                    <p:animScale>
                                      <p:cBhvr>
                                        <p:cTn id="23" dur="26">
                                          <p:stCondLst>
                                            <p:cond delay="1312"/>
                                          </p:stCondLst>
                                        </p:cTn>
                                        <p:tgtEl>
                                          <p:spTgt spid="3">
                                            <p:txEl>
                                              <p:pRg st="1" end="1"/>
                                            </p:txEl>
                                          </p:spTgt>
                                        </p:tgtEl>
                                      </p:cBhvr>
                                      <p:to x="100000" y="80000"/>
                                    </p:animScale>
                                    <p:animScale>
                                      <p:cBhvr>
                                        <p:cTn id="24" dur="166" decel="50000">
                                          <p:stCondLst>
                                            <p:cond delay="1338"/>
                                          </p:stCondLst>
                                        </p:cTn>
                                        <p:tgtEl>
                                          <p:spTgt spid="3">
                                            <p:txEl>
                                              <p:pRg st="1" end="1"/>
                                            </p:txEl>
                                          </p:spTgt>
                                        </p:tgtEl>
                                      </p:cBhvr>
                                      <p:to x="100000" y="100000"/>
                                    </p:animScale>
                                    <p:animScale>
                                      <p:cBhvr>
                                        <p:cTn id="25" dur="26">
                                          <p:stCondLst>
                                            <p:cond delay="1642"/>
                                          </p:stCondLst>
                                        </p:cTn>
                                        <p:tgtEl>
                                          <p:spTgt spid="3">
                                            <p:txEl>
                                              <p:pRg st="1" end="1"/>
                                            </p:txEl>
                                          </p:spTgt>
                                        </p:tgtEl>
                                      </p:cBhvr>
                                      <p:to x="100000" y="90000"/>
                                    </p:animScale>
                                    <p:animScale>
                                      <p:cBhvr>
                                        <p:cTn id="26" dur="166" decel="50000">
                                          <p:stCondLst>
                                            <p:cond delay="1668"/>
                                          </p:stCondLst>
                                        </p:cTn>
                                        <p:tgtEl>
                                          <p:spTgt spid="3">
                                            <p:txEl>
                                              <p:pRg st="1" end="1"/>
                                            </p:txEl>
                                          </p:spTgt>
                                        </p:tgtEl>
                                      </p:cBhvr>
                                      <p:to x="100000" y="100000"/>
                                    </p:animScale>
                                    <p:animScale>
                                      <p:cBhvr>
                                        <p:cTn id="27" dur="26">
                                          <p:stCondLst>
                                            <p:cond delay="1808"/>
                                          </p:stCondLst>
                                        </p:cTn>
                                        <p:tgtEl>
                                          <p:spTgt spid="3">
                                            <p:txEl>
                                              <p:pRg st="1" end="1"/>
                                            </p:txEl>
                                          </p:spTgt>
                                        </p:tgtEl>
                                      </p:cBhvr>
                                      <p:to x="100000" y="95000"/>
                                    </p:animScale>
                                    <p:animScale>
                                      <p:cBhvr>
                                        <p:cTn id="2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409303"/>
            <a:ext cx="6564087" cy="6287588"/>
          </a:xfrm>
        </p:spPr>
        <p:txBody>
          <a:bodyPr>
            <a:normAutofit fontScale="90000"/>
          </a:bodyPr>
          <a:lstStyle/>
          <a:p>
            <a:pPr algn="ctr"/>
            <a:r>
              <a:rPr lang="en-GB" b="1" dirty="0">
                <a:solidFill>
                  <a:srgbClr val="FF0000"/>
                </a:solidFill>
              </a:rPr>
              <a:t>Care for nature and living </a:t>
            </a:r>
            <a:r>
              <a:rPr lang="en-GB" b="1" dirty="0" smtClean="0">
                <a:solidFill>
                  <a:srgbClr val="FF0000"/>
                </a:solidFill>
              </a:rPr>
              <a:t>things</a:t>
            </a:r>
            <a:br>
              <a:rPr lang="en-GB" b="1" dirty="0" smtClean="0">
                <a:solidFill>
                  <a:srgbClr val="FF0000"/>
                </a:solidFill>
              </a:rPr>
            </a:br>
            <a:r>
              <a:rPr lang="en-GB" sz="3100" dirty="0" smtClean="0">
                <a:solidFill>
                  <a:schemeClr val="tx1"/>
                </a:solidFill>
              </a:rPr>
              <a:t>We want to provide many opportunities for our children to learn about nature and the role they play in protecting our world. As a Church School, this is especially important. We have a very active Eco Committee and Gardening Club. We have provided bird feeders and want to increase this around school. Through science and topic work, children learn about the world and how they can care for living things. We also have our school therapy dog Miss Molly who helps us to understand how to care and love our animals.</a:t>
            </a:r>
            <a:br>
              <a:rPr lang="en-GB" sz="3100" dirty="0" smtClean="0">
                <a:solidFill>
                  <a:schemeClr val="tx1"/>
                </a:solidFill>
              </a:rPr>
            </a:br>
            <a:endParaRPr lang="en-GB" sz="31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7326553" y="1395570"/>
            <a:ext cx="4973304" cy="3729977"/>
          </a:xfrm>
        </p:spPr>
      </p:pic>
    </p:spTree>
    <p:extLst>
      <p:ext uri="{BB962C8B-B14F-4D97-AF65-F5344CB8AC3E}">
        <p14:creationId xmlns:p14="http://schemas.microsoft.com/office/powerpoint/2010/main" val="117697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4"/>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574766"/>
            <a:ext cx="10515600" cy="2159725"/>
          </a:xfrm>
        </p:spPr>
        <p:txBody>
          <a:bodyPr>
            <a:normAutofit fontScale="90000"/>
          </a:bodyPr>
          <a:lstStyle/>
          <a:p>
            <a:pPr algn="ctr" fontAlgn="t"/>
            <a:r>
              <a:rPr lang="en-GB" b="1" u="sng" dirty="0" smtClean="0"/>
              <a:t/>
            </a:r>
            <a:br>
              <a:rPr lang="en-GB" b="1" u="sng" dirty="0" smtClean="0"/>
            </a:br>
            <a:r>
              <a:rPr lang="en-GB" b="1" u="sng" dirty="0"/>
              <a:t/>
            </a:r>
            <a:br>
              <a:rPr lang="en-GB" b="1" u="sng" dirty="0"/>
            </a:br>
            <a:r>
              <a:rPr lang="en-GB" b="1" u="sng" dirty="0" smtClean="0"/>
              <a:t/>
            </a:r>
            <a:br>
              <a:rPr lang="en-GB" b="1" u="sng" dirty="0" smtClean="0"/>
            </a:br>
            <a:r>
              <a:rPr lang="en-GB" b="1" u="sng" dirty="0"/>
              <a:t/>
            </a:r>
            <a:br>
              <a:rPr lang="en-GB" b="1" u="sng" dirty="0"/>
            </a:br>
            <a:r>
              <a:rPr lang="en-GB" b="1" u="sng" dirty="0" smtClean="0"/>
              <a:t/>
            </a:r>
            <a:br>
              <a:rPr lang="en-GB" b="1" u="sng" dirty="0" smtClean="0"/>
            </a:br>
            <a:r>
              <a:rPr lang="en-GB" b="1" u="sng" dirty="0"/>
              <a:t/>
            </a:r>
            <a:br>
              <a:rPr lang="en-GB" b="1" u="sng" dirty="0"/>
            </a:br>
            <a:r>
              <a:rPr lang="en-GB" b="1" u="sng" dirty="0" smtClean="0"/>
              <a:t/>
            </a:r>
            <a:br>
              <a:rPr lang="en-GB" b="1" u="sng" dirty="0" smtClean="0"/>
            </a:br>
            <a:r>
              <a:rPr lang="en-GB" sz="8000" b="1" dirty="0" smtClean="0">
                <a:solidFill>
                  <a:srgbClr val="FF0000"/>
                </a:solidFill>
              </a:rPr>
              <a:t>Love and relationships</a:t>
            </a:r>
            <a:br>
              <a:rPr lang="en-GB" sz="8000" b="1" dirty="0" smtClean="0">
                <a:solidFill>
                  <a:srgbClr val="FF0000"/>
                </a:solidFill>
              </a:rPr>
            </a:br>
            <a:endParaRPr lang="en-GB" sz="8000" b="1" dirty="0">
              <a:solidFill>
                <a:srgbClr val="FF0000"/>
              </a:solidFill>
            </a:endParaRPr>
          </a:p>
        </p:txBody>
      </p:sp>
      <p:sp>
        <p:nvSpPr>
          <p:cNvPr id="3" name="Text Placeholder 2"/>
          <p:cNvSpPr>
            <a:spLocks noGrp="1"/>
          </p:cNvSpPr>
          <p:nvPr>
            <p:ph type="body" idx="1"/>
          </p:nvPr>
        </p:nvSpPr>
        <p:spPr>
          <a:xfrm>
            <a:off x="718639" y="2238149"/>
            <a:ext cx="10515600" cy="4084274"/>
          </a:xfrm>
        </p:spPr>
        <p:txBody>
          <a:bodyPr>
            <a:noAutofit/>
          </a:bodyPr>
          <a:lstStyle/>
          <a:p>
            <a:pPr algn="ctr" fontAlgn="t"/>
            <a:r>
              <a:rPr lang="en-GB" sz="4000" dirty="0" smtClean="0">
                <a:solidFill>
                  <a:schemeClr val="tx1"/>
                </a:solidFill>
              </a:rPr>
              <a:t>We are a very caring school and pride ourselves on our ethos of family. Through our Christian Values, we teach children to care for friends, family and the community. Indeed, our curriculum includes learning about those we love and who love us and the positive relationships we form.</a:t>
            </a:r>
            <a:r>
              <a:rPr lang="en-GB" sz="4000" b="1" u="sng" dirty="0" smtClean="0">
                <a:solidFill>
                  <a:schemeClr val="tx1"/>
                </a:solidFill>
              </a:rPr>
              <a:t> </a:t>
            </a:r>
            <a:endParaRPr lang="en-GB" sz="4000" dirty="0">
              <a:solidFill>
                <a:schemeClr val="tx1"/>
              </a:solidFill>
            </a:endParaRPr>
          </a:p>
        </p:txBody>
      </p:sp>
    </p:spTree>
    <p:extLst>
      <p:ext uri="{BB962C8B-B14F-4D97-AF65-F5344CB8AC3E}">
        <p14:creationId xmlns:p14="http://schemas.microsoft.com/office/powerpoint/2010/main" val="332757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473" y="690836"/>
            <a:ext cx="10515600" cy="1303428"/>
          </a:xfrm>
        </p:spPr>
        <p:txBody>
          <a:bodyPr/>
          <a:lstStyle/>
          <a:p>
            <a:pPr algn="ctr"/>
            <a:r>
              <a:rPr lang="en-GB" dirty="0" smtClean="0"/>
              <a:t>So what does reflection mean?</a:t>
            </a:r>
            <a:endParaRPr lang="en-GB" dirty="0"/>
          </a:p>
        </p:txBody>
      </p:sp>
      <p:sp>
        <p:nvSpPr>
          <p:cNvPr id="3" name="Text Placeholder 2"/>
          <p:cNvSpPr>
            <a:spLocks noGrp="1"/>
          </p:cNvSpPr>
          <p:nvPr>
            <p:ph type="body" idx="1"/>
          </p:nvPr>
        </p:nvSpPr>
        <p:spPr>
          <a:xfrm>
            <a:off x="1032147" y="3627121"/>
            <a:ext cx="10515600" cy="923108"/>
          </a:xfrm>
        </p:spPr>
        <p:txBody>
          <a:bodyPr>
            <a:normAutofit fontScale="92500" lnSpcReduction="10000"/>
          </a:bodyPr>
          <a:lstStyle/>
          <a:p>
            <a:pPr algn="ctr" fontAlgn="t"/>
            <a:r>
              <a:rPr lang="en-GB" sz="3600" dirty="0" smtClean="0">
                <a:solidFill>
                  <a:schemeClr val="tx1"/>
                </a:solidFill>
              </a:rPr>
              <a:t>When might you want to have some quiet time?</a:t>
            </a:r>
          </a:p>
          <a:p>
            <a:pPr algn="ctr" fontAlgn="t"/>
            <a:r>
              <a:rPr lang="en-GB" dirty="0"/>
              <a:t> </a:t>
            </a:r>
          </a:p>
        </p:txBody>
      </p:sp>
      <p:sp>
        <p:nvSpPr>
          <p:cNvPr id="4" name="Text Placeholder 2"/>
          <p:cNvSpPr txBox="1">
            <a:spLocks/>
          </p:cNvSpPr>
          <p:nvPr/>
        </p:nvSpPr>
        <p:spPr>
          <a:xfrm>
            <a:off x="1149713" y="2704013"/>
            <a:ext cx="10515600" cy="923108"/>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fontAlgn="t"/>
            <a:r>
              <a:rPr lang="en-GB" sz="3600" dirty="0" smtClean="0">
                <a:solidFill>
                  <a:srgbClr val="FF0000"/>
                </a:solidFill>
              </a:rPr>
              <a:t>Reflection is having quiet time with myself and others.</a:t>
            </a:r>
          </a:p>
          <a:p>
            <a:pPr fontAlgn="t"/>
            <a:r>
              <a:rPr lang="en-GB" dirty="0" smtClean="0"/>
              <a:t> </a:t>
            </a:r>
            <a:endParaRPr lang="en-GB" dirty="0"/>
          </a:p>
        </p:txBody>
      </p:sp>
    </p:spTree>
    <p:extLst>
      <p:ext uri="{BB962C8B-B14F-4D97-AF65-F5344CB8AC3E}">
        <p14:creationId xmlns:p14="http://schemas.microsoft.com/office/powerpoint/2010/main" val="286559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1"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circle(in)">
                                      <p:cBhvr>
                                        <p:cTn id="21" dur="2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circle(in)">
                                      <p:cBhvr>
                                        <p:cTn id="26"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1223"/>
            <a:ext cx="10515600" cy="4894217"/>
          </a:xfrm>
        </p:spPr>
        <p:txBody>
          <a:bodyPr>
            <a:normAutofit fontScale="90000"/>
          </a:bodyPr>
          <a:lstStyle/>
          <a:p>
            <a:pPr marL="571500" indent="-571500">
              <a:buFont typeface="Arial" panose="020B0604020202020204" pitchFamily="34" charset="0"/>
              <a:buChar char="•"/>
            </a:pP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We might want some reflection (quiet time)…</a:t>
            </a:r>
            <a:br>
              <a:rPr lang="en-GB" dirty="0" smtClean="0"/>
            </a:br>
            <a:r>
              <a:rPr lang="en-GB" dirty="0" smtClean="0"/>
              <a:t/>
            </a:r>
            <a:br>
              <a:rPr lang="en-GB" dirty="0" smtClean="0"/>
            </a:br>
            <a:r>
              <a:rPr lang="en-GB" sz="3600" dirty="0" smtClean="0"/>
              <a:t>If we are sad because we have lost a member of our family</a:t>
            </a:r>
            <a:br>
              <a:rPr lang="en-GB" sz="3600" dirty="0" smtClean="0"/>
            </a:br>
            <a:r>
              <a:rPr lang="en-GB" sz="3600" dirty="0" smtClean="0"/>
              <a:t>If we are sad because we have lost a family pet</a:t>
            </a:r>
            <a:br>
              <a:rPr lang="en-GB" sz="3600" dirty="0" smtClean="0"/>
            </a:br>
            <a:r>
              <a:rPr lang="en-GB" sz="3600" dirty="0" smtClean="0"/>
              <a:t>If somebody or a pet we know is poorly</a:t>
            </a:r>
            <a:br>
              <a:rPr lang="en-GB" sz="3600" dirty="0" smtClean="0"/>
            </a:br>
            <a:r>
              <a:rPr lang="en-GB" sz="3600" dirty="0" smtClean="0"/>
              <a:t>If we are worried about something</a:t>
            </a:r>
            <a:br>
              <a:rPr lang="en-GB" sz="3600" dirty="0" smtClean="0"/>
            </a:br>
            <a:r>
              <a:rPr lang="en-GB" sz="3600" dirty="0"/>
              <a:t/>
            </a:r>
            <a:br>
              <a:rPr lang="en-GB" sz="3600" dirty="0"/>
            </a:br>
            <a:r>
              <a:rPr lang="en-GB" sz="3600" b="1" dirty="0" smtClean="0">
                <a:solidFill>
                  <a:schemeClr val="accent5">
                    <a:lumMod val="75000"/>
                  </a:schemeClr>
                </a:solidFill>
              </a:rPr>
              <a:t>What else could you reflect on?</a:t>
            </a:r>
            <a:r>
              <a:rPr lang="en-GB" dirty="0"/>
              <a:t/>
            </a:r>
            <a:br>
              <a:rPr lang="en-GB" dirty="0"/>
            </a:br>
            <a:r>
              <a:rPr lang="en-GB" sz="3600" dirty="0" smtClean="0"/>
              <a:t/>
            </a:r>
            <a:br>
              <a:rPr lang="en-GB" sz="3600" dirty="0" smtClean="0"/>
            </a:br>
            <a:r>
              <a:rPr lang="en-GB" sz="3600" dirty="0"/>
              <a:t/>
            </a:r>
            <a:br>
              <a:rPr lang="en-GB" sz="3600" dirty="0"/>
            </a:br>
            <a:r>
              <a:rPr lang="en-GB" sz="3600" dirty="0"/>
              <a:t/>
            </a:r>
            <a:br>
              <a:rPr lang="en-GB" sz="3600" dirty="0"/>
            </a:br>
            <a:r>
              <a:rPr lang="en-GB" sz="3600" dirty="0" smtClean="0"/>
              <a:t/>
            </a:r>
            <a:br>
              <a:rPr lang="en-GB" sz="3600" dirty="0" smtClean="0"/>
            </a:br>
            <a:r>
              <a:rPr lang="en-GB" sz="3600" dirty="0" smtClean="0"/>
              <a:t/>
            </a:r>
            <a:br>
              <a:rPr lang="en-GB" sz="3600"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endParaRPr lang="en-GB" dirty="0"/>
          </a:p>
        </p:txBody>
      </p:sp>
    </p:spTree>
    <p:extLst>
      <p:ext uri="{BB962C8B-B14F-4D97-AF65-F5344CB8AC3E}">
        <p14:creationId xmlns:p14="http://schemas.microsoft.com/office/powerpoint/2010/main" val="280028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TotalTime>
  <Words>837</Words>
  <Application>Microsoft Office PowerPoint</Application>
  <PresentationFormat>Widescreen</PresentationFormat>
  <Paragraphs>32</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Our Spiritual Reflection Garden has had a makeover…</vt:lpstr>
      <vt:lpstr>St. Paul’s Spiritual Reflection Garden</vt:lpstr>
      <vt:lpstr>This area of our school is for anybody that wants to have some quiet time, time to think and maybe have some spiritual reflection. </vt:lpstr>
      <vt:lpstr>      Spirituality  “Spirituality is not something we can see; it is something we feel inside ourselves. It is about awe and wonder, asking questions, inspiration and being aware of something ‘bigger’ outside of ourselves.”   A sense of awe and wonder Care for nature and living things Wanting to love and to be loved by people </vt:lpstr>
      <vt:lpstr> A sense of awe and wonder </vt:lpstr>
      <vt:lpstr>Care for nature and living things We want to provide many opportunities for our children to learn about nature and the role they play in protecting our world. As a Church School, this is especially important. We have a very active Eco Committee and Gardening Club. We have provided bird feeders and want to increase this around school. Through science and topic work, children learn about the world and how they can care for living things. We also have our school therapy dog Miss Molly who helps us to understand how to care and love our animals. </vt:lpstr>
      <vt:lpstr>       Love and relationships </vt:lpstr>
      <vt:lpstr>So what does reflection mean?</vt:lpstr>
      <vt:lpstr>        We might want some reflection (quiet time)…  If we are sad because we have lost a member of our family If we are sad because we have lost a family pet If somebody or a pet we know is poorly If we are worried about something  What else could you reflect on?          </vt:lpstr>
      <vt:lpstr>Sometimes we may want some quiet time to reflect and say ‘Thank You’… Thank you for looking after my family Thank you for making my grandma/grandad better Thank you for bringing my dog/cat/brother/sister into my life Thank you for letting us have Miss Molly at school  What else could you reflect and be thankful for? </vt:lpstr>
      <vt:lpstr>Areas of our Spiritual Reflection Garden…</vt:lpstr>
      <vt:lpstr>Reflection Bridge</vt:lpstr>
      <vt:lpstr>A tree/bush </vt:lpstr>
      <vt:lpstr>A sculpture</vt:lpstr>
      <vt:lpstr>Collective Reflection Benches  Here you can sit with a friend or two and reflect together, chat about nature, wonder about amazing things in the school, exciting things they have experienced or wondrous things in the world and beyond our planet. You can ‘just be in the moment’ embracing  quiet spiritual feelings within nature.</vt:lpstr>
      <vt:lpstr>Gods Animals…  There is also going to be an area dedicated to wooden statues and sculptures of lots of different animals, Gods animals!  Watch this space   </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Paul’s Spiritual Reflection Garden</dc:title>
  <dc:creator>Rowley, Joanne</dc:creator>
  <cp:lastModifiedBy>Mrs J Rowley</cp:lastModifiedBy>
  <cp:revision>17</cp:revision>
  <dcterms:created xsi:type="dcterms:W3CDTF">2024-06-04T09:19:45Z</dcterms:created>
  <dcterms:modified xsi:type="dcterms:W3CDTF">2024-06-10T13:30:35Z</dcterms:modified>
</cp:coreProperties>
</file>