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56" r:id="rId2"/>
    <p:sldId id="257" r:id="rId3"/>
    <p:sldId id="258" r:id="rId4"/>
    <p:sldId id="286" r:id="rId5"/>
    <p:sldId id="287" r:id="rId6"/>
    <p:sldId id="288" r:id="rId7"/>
    <p:sldId id="259" r:id="rId8"/>
    <p:sldId id="261" r:id="rId9"/>
    <p:sldId id="260" r:id="rId10"/>
    <p:sldId id="283" r:id="rId11"/>
    <p:sldId id="28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660"/>
  </p:normalViewPr>
  <p:slideViewPr>
    <p:cSldViewPr>
      <p:cViewPr varScale="1">
        <p:scale>
          <a:sx n="109" d="100"/>
          <a:sy n="109" d="100"/>
        </p:scale>
        <p:origin x="163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389056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253237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89232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3735993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3D6B8D22-F715-4DA6-8589-FEE14F8A8E8D}" type="datetimeFigureOut">
              <a:rPr lang="en-GB" smtClean="0">
                <a:solidFill>
                  <a:prstClr val="black">
                    <a:tint val="75000"/>
                  </a:prstClr>
                </a:solidFill>
              </a:rPr>
              <a:pPr>
                <a:defRPr/>
              </a:pPr>
              <a:t>09/06/2026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C16F571A-257B-4F06-9B93-A86FAB32E63A}" type="slidenum">
              <a:rPr lang="en-GB" altLang="en-US" smtClean="0"/>
              <a:pPr fontAlgn="base">
                <a:spcBef>
                  <a:spcPct val="0"/>
                </a:spcBef>
                <a:spcAft>
                  <a:spcPct val="0"/>
                </a:spcAft>
                <a:defRPr/>
              </a:pPr>
              <a:t>‹#›</a:t>
            </a:fld>
            <a:endParaRPr lang="en-GB"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42871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3D6B8D22-F715-4DA6-8589-FEE14F8A8E8D}" type="datetimeFigureOut">
              <a:rPr lang="en-GB" smtClean="0">
                <a:solidFill>
                  <a:prstClr val="black">
                    <a:tint val="75000"/>
                  </a:prstClr>
                </a:solidFill>
              </a:rPr>
              <a:pPr>
                <a:defRPr/>
              </a:pPr>
              <a:t>09/06/2026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C16F571A-257B-4F06-9B93-A86FAB32E63A}" type="slidenum">
              <a:rPr lang="en-GB" altLang="en-US" smtClean="0"/>
              <a:pPr fontAlgn="base">
                <a:spcBef>
                  <a:spcPct val="0"/>
                </a:spcBef>
                <a:spcAft>
                  <a:spcPct val="0"/>
                </a:spcAft>
                <a:defRPr/>
              </a:pPr>
              <a:t>‹#›</a:t>
            </a:fld>
            <a:endParaRPr lang="en-GB" altLang="en-US"/>
          </a:p>
        </p:txBody>
      </p:sp>
    </p:spTree>
    <p:extLst>
      <p:ext uri="{BB962C8B-B14F-4D97-AF65-F5344CB8AC3E}">
        <p14:creationId xmlns:p14="http://schemas.microsoft.com/office/powerpoint/2010/main" val="2372765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3244676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1859642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1928974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3809553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AC89305-8D9D-4F31-8D53-8EAC577E0399}" type="datetimeFigureOut">
              <a:rPr lang="en-GB" smtClean="0"/>
              <a:t>09/06/2026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1571118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AC89305-8D9D-4F31-8D53-8EAC577E0399}" type="datetimeFigureOut">
              <a:rPr lang="en-GB" smtClean="0"/>
              <a:t>09/06/2026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186531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AC89305-8D9D-4F31-8D53-8EAC577E0399}" type="datetimeFigureOut">
              <a:rPr lang="en-GB" smtClean="0"/>
              <a:t>09/06/2026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95831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89305-8D9D-4F31-8D53-8EAC577E0399}" type="datetimeFigureOut">
              <a:rPr lang="en-GB" smtClean="0"/>
              <a:t>09/06/2026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3038146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89305-8D9D-4F31-8D53-8EAC577E0399}" type="datetimeFigureOut">
              <a:rPr lang="en-GB" smtClean="0"/>
              <a:t>09/06/2026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410199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89305-8D9D-4F31-8D53-8EAC577E0399}" type="datetimeFigureOut">
              <a:rPr lang="en-GB" smtClean="0"/>
              <a:t>09/06/2026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4007809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3D6B8D22-F715-4DA6-8589-FEE14F8A8E8D}" type="datetimeFigureOut">
              <a:rPr lang="en-GB" smtClean="0">
                <a:solidFill>
                  <a:prstClr val="black">
                    <a:tint val="75000"/>
                  </a:prstClr>
                </a:solidFill>
              </a:rPr>
              <a:pPr>
                <a:defRPr/>
              </a:pPr>
              <a:t>09/06/2026</a:t>
            </a:fld>
            <a:endParaRPr lang="en-GB">
              <a:solidFill>
                <a:prstClr val="black">
                  <a:tint val="75000"/>
                </a:prstClr>
              </a:solidFill>
            </a:endParaRP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fontAlgn="base">
              <a:spcBef>
                <a:spcPct val="0"/>
              </a:spcBef>
              <a:spcAft>
                <a:spcPct val="0"/>
              </a:spcAft>
              <a:defRPr/>
            </a:pPr>
            <a:fld id="{C16F571A-257B-4F06-9B93-A86FAB32E63A}" type="slidenum">
              <a:rPr lang="en-GB" altLang="en-US" smtClean="0"/>
              <a:pPr fontAlgn="base">
                <a:spcBef>
                  <a:spcPct val="0"/>
                </a:spcBef>
                <a:spcAft>
                  <a:spcPct val="0"/>
                </a:spcAft>
                <a:defRPr/>
              </a:pPr>
              <a:t>‹#›</a:t>
            </a:fld>
            <a:endParaRPr lang="en-GB" altLang="en-US"/>
          </a:p>
        </p:txBody>
      </p:sp>
    </p:spTree>
    <p:extLst>
      <p:ext uri="{BB962C8B-B14F-4D97-AF65-F5344CB8AC3E}">
        <p14:creationId xmlns:p14="http://schemas.microsoft.com/office/powerpoint/2010/main" val="749926536"/>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 id="2147483767" r:id="rId13"/>
    <p:sldLayoutId id="2147483768" r:id="rId14"/>
    <p:sldLayoutId id="2147483769" r:id="rId15"/>
    <p:sldLayoutId id="214748377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3645024"/>
            <a:ext cx="7851648" cy="1828800"/>
          </a:xfrm>
        </p:spPr>
        <p:txBody>
          <a:bodyPr>
            <a:noAutofit/>
          </a:bodyPr>
          <a:lstStyle/>
          <a:p>
            <a:pPr algn="ctr"/>
            <a:r>
              <a:rPr lang="en-GB" sz="8800" dirty="0"/>
              <a:t>Welcome to Year One!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u="sng" dirty="0" smtClean="0">
                <a:latin typeface="Calibri" panose="020F0502020204030204" pitchFamily="34" charset="0"/>
                <a:cs typeface="Calibri" panose="020F0502020204030204" pitchFamily="34" charset="0"/>
              </a:rPr>
              <a:t>Phonics Screening Check</a:t>
            </a:r>
            <a:endParaRPr lang="en-GB" u="sng" dirty="0">
              <a:latin typeface="Calibri" panose="020F0502020204030204" pitchFamily="34" charset="0"/>
              <a:cs typeface="Calibri" panose="020F0502020204030204" pitchFamily="34" charset="0"/>
            </a:endParaRPr>
          </a:p>
        </p:txBody>
      </p:sp>
      <p:sp>
        <p:nvSpPr>
          <p:cNvPr id="4" name="Content Placeholder 3"/>
          <p:cNvSpPr>
            <a:spLocks noGrp="1"/>
          </p:cNvSpPr>
          <p:nvPr>
            <p:ph idx="1"/>
          </p:nvPr>
        </p:nvSpPr>
        <p:spPr>
          <a:xfrm>
            <a:off x="539552" y="1628800"/>
            <a:ext cx="6347714" cy="3880773"/>
          </a:xfrm>
        </p:spPr>
        <p:txBody>
          <a:bodyPr>
            <a:normAutofit/>
          </a:bodyPr>
          <a:lstStyle/>
          <a:p>
            <a:r>
              <a:rPr lang="en-GB" sz="1600" dirty="0" smtClean="0">
                <a:latin typeface="Calibri" panose="020F0502020204030204" pitchFamily="34" charset="0"/>
                <a:cs typeface="Calibri" panose="020F0502020204030204" pitchFamily="34" charset="0"/>
              </a:rPr>
              <a:t>Children in Y1 throughout the country will normally take part in a phonics screening check during the month of June. Head teachers should decide whether it is appropriate for each child to take the phonics screening check and school will discuss this with you nearer the time</a:t>
            </a:r>
            <a:r>
              <a:rPr lang="en-GB" dirty="0" smtClean="0"/>
              <a:t>. </a:t>
            </a:r>
          </a:p>
          <a:p>
            <a:endParaRPr lang="en-GB" dirty="0"/>
          </a:p>
          <a:p>
            <a:r>
              <a:rPr lang="en-GB" sz="1600" dirty="0" smtClean="0">
                <a:latin typeface="Calibri" panose="020F0502020204030204" pitchFamily="34" charset="0"/>
                <a:cs typeface="Calibri" panose="020F0502020204030204" pitchFamily="34" charset="0"/>
              </a:rPr>
              <a:t>The Phonics screening check is designed to confirm whether children have learnt sufficient phonic decoding and blending skills to an appropriate standard. If your child does not reach this required standard, they will continue to be taught phonics  and will have the chance to take part in the phonics screening check again at the end of Y2.</a:t>
            </a:r>
            <a:r>
              <a:rPr lang="en-GB" sz="1600" dirty="0" smtClean="0"/>
              <a:t> </a:t>
            </a:r>
            <a:endParaRPr lang="en-GB" sz="1600" dirty="0"/>
          </a:p>
        </p:txBody>
      </p:sp>
    </p:spTree>
    <p:extLst>
      <p:ext uri="{BB962C8B-B14F-4D97-AF65-F5344CB8AC3E}">
        <p14:creationId xmlns:p14="http://schemas.microsoft.com/office/powerpoint/2010/main" val="349920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609600"/>
            <a:ext cx="6347713" cy="599719"/>
          </a:xfrm>
        </p:spPr>
        <p:txBody>
          <a:bodyPr>
            <a:normAutofit/>
          </a:bodyPr>
          <a:lstStyle/>
          <a:p>
            <a:pPr algn="ctr"/>
            <a:r>
              <a:rPr lang="en-GB" sz="2800" u="sng" dirty="0" smtClean="0">
                <a:latin typeface="Calibri" panose="020F0502020204030204" pitchFamily="34" charset="0"/>
                <a:cs typeface="Calibri" panose="020F0502020204030204" pitchFamily="34" charset="0"/>
              </a:rPr>
              <a:t>What Happens During The Test</a:t>
            </a:r>
            <a:endParaRPr lang="en-GB" sz="2800" u="sng" dirty="0">
              <a:latin typeface="Calibri" panose="020F0502020204030204" pitchFamily="34" charset="0"/>
              <a:cs typeface="Calibri" panose="020F0502020204030204" pitchFamily="34" charset="0"/>
            </a:endParaRPr>
          </a:p>
        </p:txBody>
      </p:sp>
      <p:sp>
        <p:nvSpPr>
          <p:cNvPr id="4" name="Content Placeholder 3"/>
          <p:cNvSpPr>
            <a:spLocks noGrp="1"/>
          </p:cNvSpPr>
          <p:nvPr>
            <p:ph idx="1"/>
          </p:nvPr>
        </p:nvSpPr>
        <p:spPr>
          <a:xfrm>
            <a:off x="614061" y="1209319"/>
            <a:ext cx="6347714" cy="3880773"/>
          </a:xfrm>
        </p:spPr>
        <p:txBody>
          <a:bodyPr>
            <a:normAutofit/>
          </a:bodyPr>
          <a:lstStyle/>
          <a:p>
            <a:r>
              <a:rPr lang="en-GB" sz="1600" dirty="0" smtClean="0">
                <a:latin typeface="Calibri" panose="020F0502020204030204" pitchFamily="34" charset="0"/>
                <a:cs typeface="Calibri" panose="020F0502020204030204" pitchFamily="34" charset="0"/>
              </a:rPr>
              <a:t>The test contains 40 words</a:t>
            </a:r>
          </a:p>
          <a:p>
            <a:r>
              <a:rPr lang="en-GB" sz="1600" dirty="0" smtClean="0">
                <a:latin typeface="Calibri" panose="020F0502020204030204" pitchFamily="34" charset="0"/>
                <a:cs typeface="Calibri" panose="020F0502020204030204" pitchFamily="34" charset="0"/>
              </a:rPr>
              <a:t>Each child will sit one to one and read each work aloud to a teacher</a:t>
            </a:r>
          </a:p>
          <a:p>
            <a:r>
              <a:rPr lang="en-GB" sz="1600" dirty="0" smtClean="0">
                <a:latin typeface="Calibri" panose="020F0502020204030204" pitchFamily="34" charset="0"/>
                <a:cs typeface="Calibri" panose="020F0502020204030204" pitchFamily="34" charset="0"/>
              </a:rPr>
              <a:t>The test will take approximately 10 minutes per child; although all children are different and will complete the check at their own pace</a:t>
            </a:r>
          </a:p>
          <a:p>
            <a:r>
              <a:rPr lang="en-GB" sz="1600" dirty="0" smtClean="0">
                <a:latin typeface="Calibri" panose="020F0502020204030204" pitchFamily="34" charset="0"/>
                <a:cs typeface="Calibri" panose="020F0502020204030204" pitchFamily="34" charset="0"/>
              </a:rPr>
              <a:t>The list of words the children read is combination of 20 real words and 20 pseudo words (nonsense words)</a:t>
            </a:r>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62974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64" y="404664"/>
            <a:ext cx="8229600" cy="1143000"/>
          </a:xfrm>
        </p:spPr>
        <p:txBody>
          <a:bodyPr>
            <a:normAutofit fontScale="90000"/>
          </a:bodyPr>
          <a:lstStyle/>
          <a:p>
            <a:r>
              <a:rPr lang="en-GB" b="1" u="sng" dirty="0" smtClean="0"/>
              <a:t>Who are the teaching staff?</a:t>
            </a:r>
            <a:br>
              <a:rPr lang="en-GB" b="1" u="sng" dirty="0" smtClean="0"/>
            </a:br>
            <a:endParaRPr lang="en-GB" b="1" u="sng" dirty="0"/>
          </a:p>
        </p:txBody>
      </p:sp>
      <p:sp>
        <p:nvSpPr>
          <p:cNvPr id="3" name="Content Placeholder 2"/>
          <p:cNvSpPr>
            <a:spLocks noGrp="1"/>
          </p:cNvSpPr>
          <p:nvPr>
            <p:ph idx="1"/>
          </p:nvPr>
        </p:nvSpPr>
        <p:spPr>
          <a:xfrm>
            <a:off x="251520" y="1579602"/>
            <a:ext cx="7488832" cy="5017750"/>
          </a:xfrm>
        </p:spPr>
        <p:txBody>
          <a:bodyPr>
            <a:normAutofit fontScale="85000" lnSpcReduction="20000"/>
          </a:bodyPr>
          <a:lstStyle/>
          <a:p>
            <a:pPr marL="0" indent="0">
              <a:buNone/>
            </a:pPr>
            <a:r>
              <a:rPr lang="en-GB" dirty="0" smtClean="0">
                <a:latin typeface="Calibri" panose="020F0502020204030204" pitchFamily="34" charset="0"/>
                <a:cs typeface="Calibri" panose="020F0502020204030204" pitchFamily="34" charset="0"/>
              </a:rPr>
              <a:t>The Year One teachers are Miss Healey and Miss Plunkett.</a:t>
            </a:r>
          </a:p>
          <a:p>
            <a:endParaRPr lang="en-GB" dirty="0">
              <a:latin typeface="Calibri" panose="020F0502020204030204" pitchFamily="34" charset="0"/>
              <a:cs typeface="Calibri" panose="020F0502020204030204" pitchFamily="34" charset="0"/>
            </a:endParaRPr>
          </a:p>
          <a:p>
            <a:endParaRPr lang="en-GB" dirty="0" smtClean="0">
              <a:latin typeface="Calibri" panose="020F0502020204030204" pitchFamily="34" charset="0"/>
              <a:cs typeface="Calibri" panose="020F0502020204030204" pitchFamily="34" charset="0"/>
            </a:endParaRPr>
          </a:p>
          <a:p>
            <a:endParaRPr lang="en-GB" dirty="0" smtClean="0">
              <a:latin typeface="Calibri" panose="020F0502020204030204" pitchFamily="34" charset="0"/>
              <a:cs typeface="Calibri" panose="020F0502020204030204" pitchFamily="34" charset="0"/>
            </a:endParaRPr>
          </a:p>
          <a:p>
            <a:pPr marL="0" indent="0">
              <a:buNone/>
            </a:pPr>
            <a:endParaRPr lang="en-GB" dirty="0">
              <a:latin typeface="Calibri" panose="020F0502020204030204" pitchFamily="34" charset="0"/>
              <a:cs typeface="Calibri" panose="020F0502020204030204" pitchFamily="34" charset="0"/>
            </a:endParaRPr>
          </a:p>
          <a:p>
            <a:pPr marL="0" indent="0">
              <a:buNone/>
            </a:pPr>
            <a:r>
              <a:rPr lang="en-GB" dirty="0" smtClean="0">
                <a:latin typeface="Calibri" panose="020F0502020204030204" pitchFamily="34" charset="0"/>
                <a:cs typeface="Calibri" panose="020F0502020204030204" pitchFamily="34" charset="0"/>
              </a:rPr>
              <a:t>The Teaching Assistants in Y1 are Miss </a:t>
            </a:r>
            <a:r>
              <a:rPr lang="en-GB" dirty="0">
                <a:latin typeface="Calibri" panose="020F0502020204030204" pitchFamily="34" charset="0"/>
                <a:cs typeface="Calibri" panose="020F0502020204030204" pitchFamily="34" charset="0"/>
              </a:rPr>
              <a:t>H</a:t>
            </a:r>
            <a:r>
              <a:rPr lang="en-GB" dirty="0" smtClean="0">
                <a:latin typeface="Calibri" panose="020F0502020204030204" pitchFamily="34" charset="0"/>
                <a:cs typeface="Calibri" panose="020F0502020204030204" pitchFamily="34" charset="0"/>
              </a:rPr>
              <a:t>attersley and Miss Cade.</a:t>
            </a:r>
          </a:p>
          <a:p>
            <a:pPr marL="0" indent="0">
              <a:buNone/>
            </a:pPr>
            <a:endParaRPr lang="en-GB" dirty="0">
              <a:latin typeface="Calibri" panose="020F0502020204030204" pitchFamily="34" charset="0"/>
              <a:cs typeface="Calibri" panose="020F0502020204030204" pitchFamily="34" charset="0"/>
            </a:endParaRPr>
          </a:p>
          <a:p>
            <a:pPr marL="0" indent="0">
              <a:buNone/>
            </a:pPr>
            <a:endParaRPr lang="en-GB" dirty="0" smtClean="0">
              <a:latin typeface="Calibri" panose="020F0502020204030204" pitchFamily="34" charset="0"/>
              <a:cs typeface="Calibri" panose="020F0502020204030204" pitchFamily="34" charset="0"/>
            </a:endParaRPr>
          </a:p>
          <a:p>
            <a:pPr marL="0" indent="0">
              <a:buNone/>
            </a:pPr>
            <a:endParaRPr lang="en-GB" dirty="0">
              <a:latin typeface="Calibri" panose="020F0502020204030204" pitchFamily="34" charset="0"/>
              <a:cs typeface="Calibri" panose="020F0502020204030204" pitchFamily="34" charset="0"/>
            </a:endParaRPr>
          </a:p>
          <a:p>
            <a:pPr marL="0" indent="0">
              <a:buNone/>
            </a:pPr>
            <a:endParaRPr lang="en-GB" dirty="0" smtClean="0">
              <a:latin typeface="Calibri" panose="020F0502020204030204" pitchFamily="34" charset="0"/>
              <a:cs typeface="Calibri" panose="020F0502020204030204" pitchFamily="34" charset="0"/>
            </a:endParaRPr>
          </a:p>
          <a:p>
            <a:pPr marL="0" indent="0">
              <a:buNone/>
            </a:pPr>
            <a:r>
              <a:rPr lang="en-GB" dirty="0" smtClean="0">
                <a:latin typeface="Calibri" panose="020F0502020204030204" pitchFamily="34" charset="0"/>
                <a:cs typeface="Calibri" panose="020F0502020204030204" pitchFamily="34" charset="0"/>
              </a:rPr>
              <a:t>Miss Burns also cover teaching in Y1 each week. </a:t>
            </a:r>
          </a:p>
          <a:p>
            <a:pPr marL="0" indent="0">
              <a:buNone/>
            </a:pPr>
            <a:endParaRPr lang="en-GB" dirty="0">
              <a:latin typeface="Calibri" panose="020F0502020204030204" pitchFamily="34" charset="0"/>
              <a:cs typeface="Calibri" panose="020F0502020204030204" pitchFamily="34" charset="0"/>
            </a:endParaRPr>
          </a:p>
          <a:p>
            <a:pPr marL="0" indent="0">
              <a:buNone/>
            </a:pPr>
            <a:endParaRPr lang="en-GB" dirty="0" smtClean="0">
              <a:latin typeface="Calibri" panose="020F0502020204030204" pitchFamily="34" charset="0"/>
              <a:cs typeface="Calibri" panose="020F0502020204030204" pitchFamily="34" charset="0"/>
            </a:endParaRPr>
          </a:p>
          <a:p>
            <a:pPr marL="0" indent="0">
              <a:buNone/>
            </a:pPr>
            <a:endParaRPr lang="en-GB" dirty="0" smtClean="0">
              <a:latin typeface="Calibri" panose="020F0502020204030204" pitchFamily="34" charset="0"/>
              <a:cs typeface="Calibri" panose="020F0502020204030204" pitchFamily="34" charset="0"/>
            </a:endParaRPr>
          </a:p>
          <a:p>
            <a:pPr marL="0" indent="0">
              <a:buNone/>
            </a:pPr>
            <a:endParaRPr lang="en-GB" dirty="0">
              <a:latin typeface="Calibri" panose="020F0502020204030204" pitchFamily="34" charset="0"/>
              <a:cs typeface="Calibri" panose="020F0502020204030204" pitchFamily="34" charset="0"/>
            </a:endParaRPr>
          </a:p>
          <a:p>
            <a:pPr marL="0" indent="0">
              <a:buNone/>
            </a:pPr>
            <a:r>
              <a:rPr lang="en-GB" dirty="0" smtClean="0">
                <a:latin typeface="Calibri" panose="020F0502020204030204" pitchFamily="34" charset="0"/>
                <a:cs typeface="Calibri" panose="020F0502020204030204" pitchFamily="34" charset="0"/>
              </a:rPr>
              <a:t>Once a week, the children will be taught P.E. </a:t>
            </a:r>
          </a:p>
          <a:p>
            <a:endParaRPr lang="en-GB" dirty="0">
              <a:latin typeface="Comic Sans MS" panose="030F0702030302020204" pitchFamily="66" charset="0"/>
            </a:endParaRPr>
          </a:p>
        </p:txBody>
      </p:sp>
      <p:pic>
        <p:nvPicPr>
          <p:cNvPr id="5" name="Picture 4"/>
          <p:cNvPicPr>
            <a:picLocks noChangeAspect="1"/>
          </p:cNvPicPr>
          <p:nvPr/>
        </p:nvPicPr>
        <p:blipFill>
          <a:blip r:embed="rId2"/>
          <a:stretch>
            <a:fillRect/>
          </a:stretch>
        </p:blipFill>
        <p:spPr>
          <a:xfrm>
            <a:off x="442901" y="1841513"/>
            <a:ext cx="1008112" cy="1134219"/>
          </a:xfrm>
          <a:prstGeom prst="rect">
            <a:avLst/>
          </a:prstGeom>
        </p:spPr>
      </p:pic>
      <p:pic>
        <p:nvPicPr>
          <p:cNvPr id="4" name="Picture 3"/>
          <p:cNvPicPr>
            <a:picLocks noChangeAspect="1"/>
          </p:cNvPicPr>
          <p:nvPr/>
        </p:nvPicPr>
        <p:blipFill>
          <a:blip r:embed="rId3"/>
          <a:stretch>
            <a:fillRect/>
          </a:stretch>
        </p:blipFill>
        <p:spPr>
          <a:xfrm>
            <a:off x="1506540" y="3428999"/>
            <a:ext cx="912476" cy="1125387"/>
          </a:xfrm>
          <a:prstGeom prst="rect">
            <a:avLst/>
          </a:prstGeom>
        </p:spPr>
      </p:pic>
      <p:pic>
        <p:nvPicPr>
          <p:cNvPr id="7" name="Picture 6"/>
          <p:cNvPicPr>
            <a:picLocks noChangeAspect="1"/>
          </p:cNvPicPr>
          <p:nvPr/>
        </p:nvPicPr>
        <p:blipFill>
          <a:blip r:embed="rId4"/>
          <a:stretch>
            <a:fillRect/>
          </a:stretch>
        </p:blipFill>
        <p:spPr>
          <a:xfrm>
            <a:off x="1561229" y="1841512"/>
            <a:ext cx="904240" cy="1134219"/>
          </a:xfrm>
          <a:prstGeom prst="rect">
            <a:avLst/>
          </a:prstGeom>
        </p:spPr>
      </p:pic>
      <p:pic>
        <p:nvPicPr>
          <p:cNvPr id="8" name="Picture 7"/>
          <p:cNvPicPr>
            <a:picLocks noChangeAspect="1"/>
          </p:cNvPicPr>
          <p:nvPr/>
        </p:nvPicPr>
        <p:blipFill>
          <a:blip r:embed="rId5"/>
          <a:stretch>
            <a:fillRect/>
          </a:stretch>
        </p:blipFill>
        <p:spPr>
          <a:xfrm>
            <a:off x="457809" y="3429000"/>
            <a:ext cx="888739" cy="1125387"/>
          </a:xfrm>
          <a:prstGeom prst="rect">
            <a:avLst/>
          </a:prstGeom>
        </p:spPr>
      </p:pic>
      <p:pic>
        <p:nvPicPr>
          <p:cNvPr id="9" name="Picture 8"/>
          <p:cNvPicPr>
            <a:picLocks noChangeAspect="1"/>
          </p:cNvPicPr>
          <p:nvPr/>
        </p:nvPicPr>
        <p:blipFill>
          <a:blip r:embed="rId6"/>
          <a:stretch>
            <a:fillRect/>
          </a:stretch>
        </p:blipFill>
        <p:spPr>
          <a:xfrm>
            <a:off x="457809" y="4972672"/>
            <a:ext cx="888739" cy="116344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u="sng" dirty="0" smtClean="0"/>
              <a:t>Our themes for this year.</a:t>
            </a:r>
            <a:br>
              <a:rPr lang="en-GB" b="1" u="sng" dirty="0" smtClean="0"/>
            </a:br>
            <a:r>
              <a:rPr lang="en-GB" sz="2000" dirty="0" smtClean="0"/>
              <a:t>Curriculum information is available on the </a:t>
            </a:r>
            <a:r>
              <a:rPr lang="en-GB" sz="2000" dirty="0"/>
              <a:t>school website: https://www.stpaulsce.co.uk/</a:t>
            </a:r>
          </a:p>
        </p:txBody>
      </p:sp>
      <p:pic>
        <p:nvPicPr>
          <p:cNvPr id="4" name="Content Placeholder 3"/>
          <p:cNvPicPr>
            <a:picLocks noGrp="1" noChangeAspect="1"/>
          </p:cNvPicPr>
          <p:nvPr>
            <p:ph idx="1"/>
          </p:nvPr>
        </p:nvPicPr>
        <p:blipFill>
          <a:blip r:embed="rId2"/>
          <a:stretch>
            <a:fillRect/>
          </a:stretch>
        </p:blipFill>
        <p:spPr>
          <a:xfrm>
            <a:off x="775269" y="2160588"/>
            <a:ext cx="6017074" cy="3881437"/>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1196752"/>
            <a:ext cx="6347714" cy="4844611"/>
          </a:xfrm>
        </p:spPr>
        <p:txBody>
          <a:bodyPr>
            <a:normAutofit/>
          </a:bodyPr>
          <a:lstStyle/>
          <a:p>
            <a:r>
              <a:rPr lang="en-GB" dirty="0">
                <a:latin typeface="Calibri" panose="020F0502020204030204" pitchFamily="34" charset="0"/>
                <a:cs typeface="Calibri" panose="020F0502020204030204" pitchFamily="34" charset="0"/>
              </a:rPr>
              <a:t>Registration opens at 8.50am and closes at 9.10am. </a:t>
            </a:r>
          </a:p>
          <a:p>
            <a:r>
              <a:rPr lang="en-GB" dirty="0" smtClean="0">
                <a:latin typeface="Calibri" panose="020F0502020204030204" pitchFamily="34" charset="0"/>
                <a:cs typeface="Calibri" panose="020F0502020204030204" pitchFamily="34" charset="0"/>
              </a:rPr>
              <a:t>Children </a:t>
            </a:r>
            <a:r>
              <a:rPr lang="en-GB" dirty="0">
                <a:latin typeface="Calibri" panose="020F0502020204030204" pitchFamily="34" charset="0"/>
                <a:cs typeface="Calibri" panose="020F0502020204030204" pitchFamily="34" charset="0"/>
              </a:rPr>
              <a:t>in </a:t>
            </a:r>
            <a:r>
              <a:rPr lang="en-GB" dirty="0" smtClean="0">
                <a:latin typeface="Calibri" panose="020F0502020204030204" pitchFamily="34" charset="0"/>
                <a:cs typeface="Calibri" panose="020F0502020204030204" pitchFamily="34" charset="0"/>
              </a:rPr>
              <a:t>Ash </a:t>
            </a:r>
            <a:r>
              <a:rPr lang="en-GB" dirty="0">
                <a:latin typeface="Calibri" panose="020F0502020204030204" pitchFamily="34" charset="0"/>
                <a:cs typeface="Calibri" panose="020F0502020204030204" pitchFamily="34" charset="0"/>
              </a:rPr>
              <a:t>c</a:t>
            </a:r>
            <a:r>
              <a:rPr lang="en-GB" dirty="0" smtClean="0">
                <a:latin typeface="Calibri" panose="020F0502020204030204" pitchFamily="34" charset="0"/>
                <a:cs typeface="Calibri" panose="020F0502020204030204" pitchFamily="34" charset="0"/>
              </a:rPr>
              <a:t>lass should </a:t>
            </a:r>
            <a:r>
              <a:rPr lang="en-GB" b="1" dirty="0" smtClean="0">
                <a:latin typeface="Calibri" panose="020F0502020204030204" pitchFamily="34" charset="0"/>
                <a:cs typeface="Calibri" panose="020F0502020204030204" pitchFamily="34" charset="0"/>
              </a:rPr>
              <a:t>enter</a:t>
            </a:r>
            <a:r>
              <a:rPr lang="en-GB" dirty="0" smtClean="0">
                <a:latin typeface="Calibri" panose="020F0502020204030204" pitchFamily="34" charset="0"/>
                <a:cs typeface="Calibri" panose="020F0502020204030204" pitchFamily="34" charset="0"/>
              </a:rPr>
              <a:t> and leave school through the Nursery door. </a:t>
            </a:r>
          </a:p>
          <a:p>
            <a:r>
              <a:rPr lang="en-GB" dirty="0" smtClean="0">
                <a:latin typeface="Calibri" panose="020F0502020204030204" pitchFamily="34" charset="0"/>
                <a:cs typeface="Calibri" panose="020F0502020204030204" pitchFamily="34" charset="0"/>
              </a:rPr>
              <a:t>School </a:t>
            </a:r>
            <a:r>
              <a:rPr lang="en-GB" dirty="0">
                <a:latin typeface="Calibri" panose="020F0502020204030204" pitchFamily="34" charset="0"/>
                <a:cs typeface="Calibri" panose="020F0502020204030204" pitchFamily="34" charset="0"/>
              </a:rPr>
              <a:t>finishes at </a:t>
            </a:r>
            <a:r>
              <a:rPr lang="en-GB" dirty="0" smtClean="0">
                <a:latin typeface="Calibri" panose="020F0502020204030204" pitchFamily="34" charset="0"/>
                <a:cs typeface="Calibri" panose="020F0502020204030204" pitchFamily="34" charset="0"/>
              </a:rPr>
              <a:t>3.20pm </a:t>
            </a:r>
            <a:r>
              <a:rPr lang="en-GB" dirty="0">
                <a:latin typeface="Calibri" panose="020F0502020204030204" pitchFamily="34" charset="0"/>
                <a:cs typeface="Calibri" panose="020F0502020204030204" pitchFamily="34" charset="0"/>
              </a:rPr>
              <a:t>and </a:t>
            </a:r>
            <a:r>
              <a:rPr lang="en-GB" dirty="0" smtClean="0">
                <a:latin typeface="Calibri" panose="020F0502020204030204" pitchFamily="34" charset="0"/>
                <a:cs typeface="Calibri" panose="020F0502020204030204" pitchFamily="34" charset="0"/>
              </a:rPr>
              <a:t>Ash class children should be collected from the Nursery door. </a:t>
            </a:r>
          </a:p>
          <a:p>
            <a:r>
              <a:rPr lang="en-GB" dirty="0" smtClean="0">
                <a:latin typeface="Calibri" panose="020F0502020204030204" pitchFamily="34" charset="0"/>
                <a:cs typeface="Calibri" panose="020F0502020204030204" pitchFamily="34" charset="0"/>
              </a:rPr>
              <a:t>Any </a:t>
            </a:r>
            <a:r>
              <a:rPr lang="en-GB" dirty="0">
                <a:latin typeface="Calibri" panose="020F0502020204030204" pitchFamily="34" charset="0"/>
                <a:cs typeface="Calibri" panose="020F0502020204030204" pitchFamily="34" charset="0"/>
              </a:rPr>
              <a:t>changes to home time collection arrangements must be notified by an adult to school staff and not via the child</a:t>
            </a:r>
            <a:r>
              <a:rPr lang="en-GB" dirty="0" smtClean="0">
                <a:latin typeface="Calibri" panose="020F0502020204030204" pitchFamily="34" charset="0"/>
                <a:cs typeface="Calibri" panose="020F0502020204030204" pitchFamily="34" charset="0"/>
              </a:rPr>
              <a:t>.</a:t>
            </a:r>
          </a:p>
          <a:p>
            <a:pPr marL="0" indent="0">
              <a:buNone/>
            </a:pPr>
            <a:endParaRPr lang="en-GB" dirty="0">
              <a:latin typeface="Calibri" panose="020F0502020204030204" pitchFamily="34" charset="0"/>
              <a:cs typeface="Calibri" panose="020F0502020204030204" pitchFamily="34" charset="0"/>
            </a:endParaRPr>
          </a:p>
          <a:p>
            <a:pPr marL="0" indent="0">
              <a:buNone/>
            </a:pPr>
            <a:endParaRPr lang="en-GB" dirty="0"/>
          </a:p>
        </p:txBody>
      </p:sp>
      <p:sp>
        <p:nvSpPr>
          <p:cNvPr id="4" name="Title 3"/>
          <p:cNvSpPr>
            <a:spLocks noGrp="1"/>
          </p:cNvSpPr>
          <p:nvPr>
            <p:ph type="title"/>
          </p:nvPr>
        </p:nvSpPr>
        <p:spPr>
          <a:xfrm>
            <a:off x="539552" y="260648"/>
            <a:ext cx="6347713" cy="1320800"/>
          </a:xfrm>
        </p:spPr>
        <p:txBody>
          <a:bodyPr/>
          <a:lstStyle/>
          <a:p>
            <a:r>
              <a:rPr lang="en-GB" dirty="0"/>
              <a:t>Arriving and Leaving School</a:t>
            </a:r>
          </a:p>
        </p:txBody>
      </p:sp>
      <p:pic>
        <p:nvPicPr>
          <p:cNvPr id="2" name="Picture 1"/>
          <p:cNvPicPr>
            <a:picLocks noChangeAspect="1"/>
          </p:cNvPicPr>
          <p:nvPr/>
        </p:nvPicPr>
        <p:blipFill>
          <a:blip r:embed="rId2"/>
          <a:stretch>
            <a:fillRect/>
          </a:stretch>
        </p:blipFill>
        <p:spPr>
          <a:xfrm>
            <a:off x="1619672" y="3626180"/>
            <a:ext cx="2317566" cy="2755148"/>
          </a:xfrm>
          <a:prstGeom prst="rect">
            <a:avLst/>
          </a:prstGeom>
        </p:spPr>
      </p:pic>
    </p:spTree>
    <p:extLst>
      <p:ext uri="{BB962C8B-B14F-4D97-AF65-F5344CB8AC3E}">
        <p14:creationId xmlns:p14="http://schemas.microsoft.com/office/powerpoint/2010/main" val="3382538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Break and Lunch Times</a:t>
            </a:r>
            <a:endParaRPr lang="en-GB" u="sng" dirty="0"/>
          </a:p>
        </p:txBody>
      </p:sp>
      <p:sp>
        <p:nvSpPr>
          <p:cNvPr id="3" name="Content Placeholder 2"/>
          <p:cNvSpPr>
            <a:spLocks noGrp="1"/>
          </p:cNvSpPr>
          <p:nvPr>
            <p:ph idx="1"/>
          </p:nvPr>
        </p:nvSpPr>
        <p:spPr>
          <a:xfrm>
            <a:off x="467544" y="1484784"/>
            <a:ext cx="6347714" cy="3880773"/>
          </a:xfrm>
        </p:spPr>
        <p:txBody>
          <a:bodyPr/>
          <a:lstStyle/>
          <a:p>
            <a:r>
              <a:rPr lang="en-GB" dirty="0" smtClean="0">
                <a:latin typeface="Calibri" panose="020F0502020204030204" pitchFamily="34" charset="0"/>
                <a:cs typeface="Calibri" panose="020F0502020204030204" pitchFamily="34" charset="0"/>
              </a:rPr>
              <a:t>All children will receive toast at snack time</a:t>
            </a:r>
          </a:p>
          <a:p>
            <a:r>
              <a:rPr lang="en-GB" dirty="0" smtClean="0">
                <a:latin typeface="Calibri" panose="020F0502020204030204" pitchFamily="34" charset="0"/>
                <a:cs typeface="Calibri" panose="020F0502020204030204" pitchFamily="34" charset="0"/>
              </a:rPr>
              <a:t>Milk is also available if you wish to pay for this</a:t>
            </a:r>
          </a:p>
          <a:p>
            <a:r>
              <a:rPr lang="en-GB" dirty="0" smtClean="0">
                <a:latin typeface="Calibri" panose="020F0502020204030204" pitchFamily="34" charset="0"/>
                <a:cs typeface="Calibri" panose="020F0502020204030204" pitchFamily="34" charset="0"/>
              </a:rPr>
              <a:t>All children can drink from their water bottles at any time of the day (except during direct teaching!)</a:t>
            </a:r>
          </a:p>
          <a:p>
            <a:r>
              <a:rPr lang="en-GB" dirty="0" smtClean="0">
                <a:latin typeface="Calibri" panose="020F0502020204030204" pitchFamily="34" charset="0"/>
                <a:cs typeface="Calibri" panose="020F0502020204030204" pitchFamily="34" charset="0"/>
              </a:rPr>
              <a:t>Children in Y1 receive a piece of fruit after lunch break</a:t>
            </a:r>
          </a:p>
          <a:p>
            <a:r>
              <a:rPr lang="en-GB" dirty="0" smtClean="0">
                <a:latin typeface="Calibri" panose="020F0502020204030204" pitchFamily="34" charset="0"/>
                <a:cs typeface="Calibri" panose="020F0502020204030204" pitchFamily="34" charset="0"/>
              </a:rPr>
              <a:t>School lunches are free for children in KS1</a:t>
            </a:r>
          </a:p>
          <a:p>
            <a:r>
              <a:rPr lang="en-GB" dirty="0" smtClean="0">
                <a:latin typeface="Calibri" panose="020F0502020204030204" pitchFamily="34" charset="0"/>
                <a:cs typeface="Calibri" panose="020F0502020204030204" pitchFamily="34" charset="0"/>
              </a:rPr>
              <a:t>Children may bring in packed lunches if they prefer</a:t>
            </a:r>
          </a:p>
          <a:p>
            <a:r>
              <a:rPr lang="en-GB" dirty="0" smtClean="0">
                <a:latin typeface="Calibri" panose="020F0502020204030204" pitchFamily="34" charset="0"/>
                <a:cs typeface="Calibri" panose="020F0502020204030204" pitchFamily="34" charset="0"/>
              </a:rPr>
              <a:t>Children in Y1 will all have lunch and break together </a:t>
            </a:r>
          </a:p>
          <a:p>
            <a:endParaRPr lang="en-GB"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stretch>
            <a:fillRect/>
          </a:stretch>
        </p:blipFill>
        <p:spPr>
          <a:xfrm>
            <a:off x="2777305" y="4653136"/>
            <a:ext cx="1728192" cy="1694526"/>
          </a:xfrm>
          <a:prstGeom prst="rect">
            <a:avLst/>
          </a:prstGeom>
        </p:spPr>
      </p:pic>
    </p:spTree>
    <p:extLst>
      <p:ext uri="{BB962C8B-B14F-4D97-AF65-F5344CB8AC3E}">
        <p14:creationId xmlns:p14="http://schemas.microsoft.com/office/powerpoint/2010/main" val="3446152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Expectations</a:t>
            </a:r>
            <a:endParaRPr lang="en-GB" u="sng" dirty="0"/>
          </a:p>
        </p:txBody>
      </p:sp>
      <p:sp>
        <p:nvSpPr>
          <p:cNvPr id="3" name="Content Placeholder 2"/>
          <p:cNvSpPr>
            <a:spLocks noGrp="1"/>
          </p:cNvSpPr>
          <p:nvPr>
            <p:ph idx="1"/>
          </p:nvPr>
        </p:nvSpPr>
        <p:spPr>
          <a:xfrm>
            <a:off x="615616" y="1484784"/>
            <a:ext cx="6347714" cy="3898664"/>
          </a:xfrm>
        </p:spPr>
        <p:txBody>
          <a:bodyPr>
            <a:normAutofit/>
          </a:bodyPr>
          <a:lstStyle/>
          <a:p>
            <a:r>
              <a:rPr lang="en-GB" dirty="0" smtClean="0">
                <a:latin typeface="Calibri" panose="020F0502020204030204" pitchFamily="34" charset="0"/>
                <a:cs typeface="Calibri" panose="020F0502020204030204" pitchFamily="34" charset="0"/>
              </a:rPr>
              <a:t>Children will be supported with the transition from Early Years teaching methods to a more formal learning style </a:t>
            </a:r>
          </a:p>
          <a:p>
            <a:r>
              <a:rPr lang="en-GB" dirty="0" smtClean="0">
                <a:latin typeface="Calibri" panose="020F0502020204030204" pitchFamily="34" charset="0"/>
                <a:cs typeface="Calibri" panose="020F0502020204030204" pitchFamily="34" charset="0"/>
              </a:rPr>
              <a:t>Children will move to working in exercise books</a:t>
            </a:r>
          </a:p>
          <a:p>
            <a:r>
              <a:rPr lang="en-GB" dirty="0" smtClean="0">
                <a:latin typeface="Calibri" panose="020F0502020204030204" pitchFamily="34" charset="0"/>
                <a:cs typeface="Calibri" panose="020F0502020204030204" pitchFamily="34" charset="0"/>
              </a:rPr>
              <a:t>Children will still have lots of practical learning opportunities</a:t>
            </a:r>
          </a:p>
          <a:p>
            <a:r>
              <a:rPr lang="en-GB" dirty="0" smtClean="0">
                <a:latin typeface="Calibri" panose="020F0502020204030204" pitchFamily="34" charset="0"/>
                <a:cs typeface="Calibri" panose="020F0502020204030204" pitchFamily="34" charset="0"/>
              </a:rPr>
              <a:t>The class rooms will have a roleplay area, a reading corner plus provision areas such as a fine motor skills area</a:t>
            </a:r>
          </a:p>
          <a:p>
            <a:r>
              <a:rPr lang="en-GB" dirty="0" smtClean="0">
                <a:latin typeface="Calibri" panose="020F0502020204030204" pitchFamily="34" charset="0"/>
                <a:cs typeface="Calibri" panose="020F0502020204030204" pitchFamily="34" charset="0"/>
              </a:rPr>
              <a:t>When and where possible, learning will be enhanced by visits, trips and workshops</a:t>
            </a:r>
          </a:p>
          <a:p>
            <a:pPr marL="0" indent="0">
              <a:buNone/>
            </a:pPr>
            <a:endParaRPr lang="en-GB" dirty="0" smtClean="0">
              <a:latin typeface="Calibri" panose="020F0502020204030204" pitchFamily="34" charset="0"/>
              <a:cs typeface="Calibri" panose="020F0502020204030204" pitchFamily="34" charset="0"/>
            </a:endParaRPr>
          </a:p>
          <a:p>
            <a:endParaRPr lang="en-GB" dirty="0" smtClean="0"/>
          </a:p>
          <a:p>
            <a:endParaRPr lang="en-GB" dirty="0" smtClean="0"/>
          </a:p>
          <a:p>
            <a:endParaRPr lang="en-GB" dirty="0" smtClean="0"/>
          </a:p>
        </p:txBody>
      </p:sp>
    </p:spTree>
    <p:extLst>
      <p:ext uri="{BB962C8B-B14F-4D97-AF65-F5344CB8AC3E}">
        <p14:creationId xmlns:p14="http://schemas.microsoft.com/office/powerpoint/2010/main" val="1821207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60648"/>
            <a:ext cx="6347713" cy="792088"/>
          </a:xfrm>
        </p:spPr>
        <p:txBody>
          <a:bodyPr>
            <a:noAutofit/>
          </a:bodyPr>
          <a:lstStyle/>
          <a:p>
            <a:r>
              <a:rPr lang="en-GB" b="1" u="sng" dirty="0" smtClean="0"/>
              <a:t>P.E. kit.</a:t>
            </a:r>
          </a:p>
        </p:txBody>
      </p:sp>
      <p:sp>
        <p:nvSpPr>
          <p:cNvPr id="3" name="Content Placeholder 2"/>
          <p:cNvSpPr>
            <a:spLocks noGrp="1"/>
          </p:cNvSpPr>
          <p:nvPr>
            <p:ph idx="1"/>
          </p:nvPr>
        </p:nvSpPr>
        <p:spPr>
          <a:xfrm>
            <a:off x="395536" y="1052736"/>
            <a:ext cx="7500854" cy="5544616"/>
          </a:xfrm>
        </p:spPr>
        <p:txBody>
          <a:bodyPr>
            <a:normAutofit/>
          </a:bodyPr>
          <a:lstStyle/>
          <a:p>
            <a:r>
              <a:rPr lang="en-GB" sz="1700" dirty="0" smtClean="0">
                <a:latin typeface="Calibri" panose="020F0502020204030204" pitchFamily="34" charset="0"/>
                <a:cs typeface="Calibri" panose="020F0502020204030204" pitchFamily="34" charset="0"/>
              </a:rPr>
              <a:t>Physical Education will be taught at least once a week.</a:t>
            </a:r>
          </a:p>
          <a:p>
            <a:r>
              <a:rPr lang="en-GB" sz="1700" dirty="0" smtClean="0">
                <a:latin typeface="Calibri" panose="020F0502020204030204" pitchFamily="34" charset="0"/>
                <a:cs typeface="Calibri" panose="020F0502020204030204" pitchFamily="34" charset="0"/>
              </a:rPr>
              <a:t>The children should have the following kit: white t-shirt, black shorts and plimsolls. In addition, we would like the children to have black tracksuit bottoms in winter.</a:t>
            </a:r>
          </a:p>
          <a:p>
            <a:r>
              <a:rPr lang="en-GB" sz="1700" dirty="0" smtClean="0">
                <a:latin typeface="Calibri" panose="020F0502020204030204" pitchFamily="34" charset="0"/>
                <a:cs typeface="Calibri" panose="020F0502020204030204" pitchFamily="34" charset="0"/>
              </a:rPr>
              <a:t>Children should bring their PE kit into school in a red drawstring bag and it will remain in school for the half term. </a:t>
            </a:r>
          </a:p>
          <a:p>
            <a:r>
              <a:rPr lang="en-GB" sz="1700" dirty="0" smtClean="0">
                <a:latin typeface="Calibri" panose="020F0502020204030204" pitchFamily="34" charset="0"/>
                <a:cs typeface="Calibri" panose="020F0502020204030204" pitchFamily="34" charset="0"/>
              </a:rPr>
              <a:t>Earrings – children should not wear earrings for P.E. Therefore, unless they are able to remove them themselves, they should not wear them on P.E. Days.</a:t>
            </a:r>
          </a:p>
          <a:p>
            <a:r>
              <a:rPr lang="en-GB" sz="1700" dirty="0" smtClean="0">
                <a:latin typeface="Calibri" panose="020F0502020204030204" pitchFamily="34" charset="0"/>
                <a:cs typeface="Calibri" panose="020F0502020204030204" pitchFamily="34" charset="0"/>
              </a:rPr>
              <a:t>Children with hair longer than shoulder length should tie their hair back (this applies to boys as well as girls).</a:t>
            </a:r>
          </a:p>
          <a:p>
            <a:r>
              <a:rPr lang="en-GB" sz="1700" dirty="0" smtClean="0">
                <a:latin typeface="Calibri" panose="020F0502020204030204" pitchFamily="34" charset="0"/>
                <a:cs typeface="Calibri" panose="020F0502020204030204" pitchFamily="34" charset="0"/>
              </a:rPr>
              <a:t>A reminder - hair accessories should be small, girls socks should be white or grey and boys socks should be grey or black.</a:t>
            </a:r>
            <a:endParaRPr lang="en-GB" sz="2300" dirty="0" smtClean="0">
              <a:latin typeface="Calibri" panose="020F0502020204030204" pitchFamily="34" charset="0"/>
              <a:cs typeface="Calibri" panose="020F0502020204030204" pitchFamily="34" charset="0"/>
            </a:endParaRPr>
          </a:p>
          <a:p>
            <a:endParaRPr lang="en-GB" sz="3500" dirty="0" smtClean="0">
              <a:latin typeface="Calibri" panose="020F0502020204030204" pitchFamily="34" charset="0"/>
              <a:cs typeface="Calibri" panose="020F0502020204030204" pitchFamily="34" charset="0"/>
            </a:endParaRPr>
          </a:p>
          <a:p>
            <a:endParaRPr lang="en-GB" sz="2400" dirty="0" smtClean="0"/>
          </a:p>
          <a:p>
            <a:endParaRPr lang="en-GB" sz="2400" dirty="0" smtClean="0"/>
          </a:p>
          <a:p>
            <a:endParaRPr lang="en-GB" sz="2400" dirty="0" smtClean="0"/>
          </a:p>
          <a:p>
            <a:endParaRPr lang="en-GB"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914729" cy="1320800"/>
          </a:xfrm>
        </p:spPr>
        <p:txBody>
          <a:bodyPr>
            <a:normAutofit/>
          </a:bodyPr>
          <a:lstStyle/>
          <a:p>
            <a:r>
              <a:rPr lang="en-GB" b="1" u="sng" dirty="0" smtClean="0"/>
              <a:t>Reading </a:t>
            </a:r>
          </a:p>
        </p:txBody>
      </p:sp>
      <p:sp>
        <p:nvSpPr>
          <p:cNvPr id="3" name="Content Placeholder 2"/>
          <p:cNvSpPr>
            <a:spLocks noGrp="1"/>
          </p:cNvSpPr>
          <p:nvPr>
            <p:ph idx="1"/>
          </p:nvPr>
        </p:nvSpPr>
        <p:spPr>
          <a:xfrm>
            <a:off x="389383" y="1412776"/>
            <a:ext cx="7355160" cy="4589864"/>
          </a:xfrm>
        </p:spPr>
        <p:txBody>
          <a:bodyPr>
            <a:noAutofit/>
          </a:bodyPr>
          <a:lstStyle/>
          <a:p>
            <a:pPr>
              <a:spcBef>
                <a:spcPts val="0"/>
              </a:spcBef>
            </a:pPr>
            <a:r>
              <a:rPr lang="en-GB" sz="1600" dirty="0" smtClean="0">
                <a:latin typeface="Calibri" panose="020F0502020204030204" pitchFamily="34" charset="0"/>
                <a:cs typeface="Calibri" panose="020F0502020204030204" pitchFamily="34" charset="0"/>
              </a:rPr>
              <a:t>The children will normally have group/guided reading session 3 times each </a:t>
            </a:r>
          </a:p>
          <a:p>
            <a:pPr marL="0" indent="0">
              <a:spcBef>
                <a:spcPts val="0"/>
              </a:spcBef>
              <a:buNone/>
            </a:pPr>
            <a:r>
              <a:rPr lang="en-GB" sz="1600" dirty="0" smtClean="0">
                <a:latin typeface="Calibri" panose="020F0502020204030204" pitchFamily="34" charset="0"/>
                <a:cs typeface="Calibri" panose="020F0502020204030204" pitchFamily="34" charset="0"/>
              </a:rPr>
              <a:t>        week, with a member of the teaching staff.</a:t>
            </a:r>
          </a:p>
          <a:p>
            <a:pPr>
              <a:spcBef>
                <a:spcPts val="0"/>
              </a:spcBef>
            </a:pPr>
            <a:endParaRPr lang="en-GB" sz="1600" dirty="0">
              <a:latin typeface="Calibri" panose="020F0502020204030204" pitchFamily="34" charset="0"/>
              <a:cs typeface="Calibri" panose="020F0502020204030204" pitchFamily="34" charset="0"/>
            </a:endParaRPr>
          </a:p>
          <a:p>
            <a:pPr>
              <a:spcBef>
                <a:spcPts val="0"/>
              </a:spcBef>
            </a:pPr>
            <a:r>
              <a:rPr lang="en-GB" sz="1600" dirty="0" smtClean="0">
                <a:latin typeface="Calibri" panose="020F0502020204030204" pitchFamily="34" charset="0"/>
                <a:cs typeface="Calibri" panose="020F0502020204030204" pitchFamily="34" charset="0"/>
              </a:rPr>
              <a:t>Once your child has had 3 practice reading sessions of a book, they will bring the same book home on a Friday to read independently with you</a:t>
            </a:r>
            <a:r>
              <a:rPr lang="en-GB" sz="1600" dirty="0" smtClean="0">
                <a:latin typeface="Calibri" panose="020F0502020204030204" pitchFamily="34" charset="0"/>
                <a:cs typeface="Calibri" panose="020F0502020204030204" pitchFamily="34" charset="0"/>
              </a:rPr>
              <a:t>!</a:t>
            </a:r>
          </a:p>
          <a:p>
            <a:pPr>
              <a:spcBef>
                <a:spcPts val="0"/>
              </a:spcBef>
            </a:pPr>
            <a:endParaRPr lang="en-GB" sz="1600" dirty="0">
              <a:latin typeface="Calibri" panose="020F0502020204030204" pitchFamily="34" charset="0"/>
              <a:cs typeface="Calibri" panose="020F0502020204030204" pitchFamily="34" charset="0"/>
            </a:endParaRPr>
          </a:p>
          <a:p>
            <a:pPr>
              <a:spcBef>
                <a:spcPts val="0"/>
              </a:spcBef>
            </a:pPr>
            <a:r>
              <a:rPr lang="en-GB" sz="1600" dirty="0" smtClean="0">
                <a:latin typeface="Calibri" panose="020F0502020204030204" pitchFamily="34" charset="0"/>
                <a:cs typeface="Calibri" panose="020F0502020204030204" pitchFamily="34" charset="0"/>
              </a:rPr>
              <a:t> Please log any reading completed at home on the Reading With Parents platform.</a:t>
            </a:r>
          </a:p>
          <a:p>
            <a:pPr marL="0" indent="0">
              <a:spcBef>
                <a:spcPts val="0"/>
              </a:spcBef>
              <a:buNone/>
            </a:pPr>
            <a:r>
              <a:rPr lang="en-GB" sz="1600" dirty="0" smtClean="0">
                <a:latin typeface="Calibri" panose="020F0502020204030204" pitchFamily="34" charset="0"/>
                <a:cs typeface="Calibri" panose="020F0502020204030204" pitchFamily="34" charset="0"/>
              </a:rPr>
              <a:t>        If you need help accessing this online resource please ask your child’s class teacher for help. </a:t>
            </a:r>
            <a:endParaRPr lang="en-GB" sz="1600" dirty="0" smtClean="0">
              <a:latin typeface="Calibri" panose="020F0502020204030204" pitchFamily="34" charset="0"/>
              <a:cs typeface="Calibri" panose="020F0502020204030204" pitchFamily="34" charset="0"/>
            </a:endParaRPr>
          </a:p>
          <a:p>
            <a:r>
              <a:rPr lang="en-GB" sz="1600" dirty="0" smtClean="0">
                <a:latin typeface="Calibri" panose="020F0502020204030204" pitchFamily="34" charset="0"/>
                <a:cs typeface="Calibri" panose="020F0502020204030204" pitchFamily="34" charset="0"/>
              </a:rPr>
              <a:t>Any reading, no matter whether it </a:t>
            </a:r>
            <a:r>
              <a:rPr lang="en-GB" sz="1600" dirty="0" smtClean="0">
                <a:latin typeface="Calibri" panose="020F0502020204030204" pitchFamily="34" charset="0"/>
                <a:cs typeface="Calibri" panose="020F0502020204030204" pitchFamily="34" charset="0"/>
              </a:rPr>
              <a:t>is (for example their </a:t>
            </a:r>
            <a:r>
              <a:rPr lang="en-GB" sz="1600" dirty="0" smtClean="0">
                <a:latin typeface="Calibri" panose="020F0502020204030204" pitchFamily="34" charset="0"/>
                <a:cs typeface="Calibri" panose="020F0502020204030204" pitchFamily="34" charset="0"/>
              </a:rPr>
              <a:t>school </a:t>
            </a:r>
            <a:r>
              <a:rPr lang="en-GB" sz="1600" dirty="0" smtClean="0">
                <a:latin typeface="Calibri" panose="020F0502020204030204" pitchFamily="34" charset="0"/>
                <a:cs typeface="Calibri" panose="020F0502020204030204" pitchFamily="34" charset="0"/>
              </a:rPr>
              <a:t>book or </a:t>
            </a:r>
            <a:r>
              <a:rPr lang="en-GB" sz="1600" dirty="0" smtClean="0">
                <a:latin typeface="Calibri" panose="020F0502020204030204" pitchFamily="34" charset="0"/>
                <a:cs typeface="Calibri" panose="020F0502020204030204" pitchFamily="34" charset="0"/>
              </a:rPr>
              <a:t>their favourite superheroes </a:t>
            </a:r>
            <a:r>
              <a:rPr lang="en-GB" sz="1600" dirty="0" smtClean="0">
                <a:latin typeface="Calibri" panose="020F0502020204030204" pitchFamily="34" charset="0"/>
                <a:cs typeface="Calibri" panose="020F0502020204030204" pitchFamily="34" charset="0"/>
              </a:rPr>
              <a:t>annual) </a:t>
            </a:r>
            <a:r>
              <a:rPr lang="en-GB" sz="1600" dirty="0" smtClean="0">
                <a:latin typeface="Calibri" panose="020F0502020204030204" pitchFamily="34" charset="0"/>
                <a:cs typeface="Calibri" panose="020F0502020204030204" pitchFamily="34" charset="0"/>
              </a:rPr>
              <a:t>should ideally be logged </a:t>
            </a:r>
            <a:r>
              <a:rPr lang="en-GB" sz="1600" dirty="0" smtClean="0">
                <a:latin typeface="Calibri" panose="020F0502020204030204" pitchFamily="34" charset="0"/>
                <a:cs typeface="Calibri" panose="020F0502020204030204" pitchFamily="34" charset="0"/>
              </a:rPr>
              <a:t>on the Reading with Parents platform</a:t>
            </a:r>
            <a:r>
              <a:rPr lang="en-GB" sz="1600" dirty="0" smtClean="0">
                <a:latin typeface="Calibri" panose="020F0502020204030204" pitchFamily="34" charset="0"/>
                <a:cs typeface="Calibri" panose="020F0502020204030204" pitchFamily="34" charset="0"/>
              </a:rPr>
              <a:t> </a:t>
            </a:r>
            <a:r>
              <a:rPr lang="en-GB" sz="1600" dirty="0" smtClean="0">
                <a:latin typeface="Calibri" panose="020F0502020204030204" pitchFamily="34" charset="0"/>
                <a:cs typeface="Calibri" panose="020F0502020204030204" pitchFamily="34" charset="0"/>
              </a:rPr>
              <a:t>and this reading can supplement their school reading. </a:t>
            </a:r>
          </a:p>
          <a:p>
            <a:r>
              <a:rPr lang="en-GB" sz="1600" dirty="0" smtClean="0">
                <a:latin typeface="Calibri" panose="020F0502020204030204" pitchFamily="34" charset="0"/>
                <a:cs typeface="Calibri" panose="020F0502020204030204" pitchFamily="34" charset="0"/>
              </a:rPr>
              <a:t>It is important that the children are questioned on the book to ensure that they are understanding the text and discussing unfamiliar language. </a:t>
            </a:r>
            <a:r>
              <a:rPr lang="en-GB" sz="1600" dirty="0" smtClean="0">
                <a:latin typeface="Calibri" panose="020F0502020204030204" pitchFamily="34" charset="0"/>
                <a:cs typeface="Calibri" panose="020F0502020204030204" pitchFamily="34" charset="0"/>
              </a:rPr>
              <a:t>There are question prompts in the back of the book to help you. </a:t>
            </a:r>
          </a:p>
          <a:p>
            <a:r>
              <a:rPr lang="en-GB" sz="1600" dirty="0" smtClean="0">
                <a:latin typeface="Calibri" panose="020F0502020204030204" pitchFamily="34" charset="0"/>
                <a:cs typeface="Calibri" panose="020F0502020204030204" pitchFamily="34" charset="0"/>
              </a:rPr>
              <a:t>Children will receive prizes in school for reading that is completed </a:t>
            </a:r>
            <a:r>
              <a:rPr lang="en-GB" sz="1600" smtClean="0">
                <a:latin typeface="Calibri" panose="020F0502020204030204" pitchFamily="34" charset="0"/>
                <a:cs typeface="Calibri" panose="020F0502020204030204" pitchFamily="34" charset="0"/>
              </a:rPr>
              <a:t>at home.</a:t>
            </a:r>
            <a:endParaRPr lang="en-GB" sz="1600" dirty="0" smtClean="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u="sng" dirty="0" smtClean="0"/>
              <a:t>Homework</a:t>
            </a:r>
            <a:endParaRPr lang="en-GB" dirty="0"/>
          </a:p>
        </p:txBody>
      </p:sp>
      <p:sp>
        <p:nvSpPr>
          <p:cNvPr id="3" name="Content Placeholder 2"/>
          <p:cNvSpPr>
            <a:spLocks noGrp="1"/>
          </p:cNvSpPr>
          <p:nvPr>
            <p:ph idx="1"/>
          </p:nvPr>
        </p:nvSpPr>
        <p:spPr/>
        <p:txBody>
          <a:bodyPr/>
          <a:lstStyle/>
          <a:p>
            <a:r>
              <a:rPr lang="en-GB" dirty="0" smtClean="0">
                <a:latin typeface="Calibri" panose="020F0502020204030204" pitchFamily="34" charset="0"/>
                <a:cs typeface="Calibri" panose="020F0502020204030204" pitchFamily="34" charset="0"/>
              </a:rPr>
              <a:t>Project </a:t>
            </a:r>
            <a:r>
              <a:rPr lang="en-GB" dirty="0">
                <a:latin typeface="Calibri" panose="020F0502020204030204" pitchFamily="34" charset="0"/>
                <a:cs typeface="Calibri" panose="020F0502020204030204" pitchFamily="34" charset="0"/>
              </a:rPr>
              <a:t>books will also be sent home at the start of each half </a:t>
            </a:r>
            <a:r>
              <a:rPr lang="en-GB" dirty="0" smtClean="0">
                <a:latin typeface="Calibri" panose="020F0502020204030204" pitchFamily="34" charset="0"/>
                <a:cs typeface="Calibri" panose="020F0502020204030204" pitchFamily="34" charset="0"/>
              </a:rPr>
              <a:t>term.</a:t>
            </a:r>
            <a:endParaRPr lang="en-GB" dirty="0">
              <a:latin typeface="Calibri" panose="020F0502020204030204" pitchFamily="34" charset="0"/>
              <a:cs typeface="Calibri" panose="020F0502020204030204" pitchFamily="34" charset="0"/>
            </a:endParaRPr>
          </a:p>
          <a:p>
            <a:r>
              <a:rPr lang="en-GB" dirty="0">
                <a:latin typeface="Calibri" panose="020F0502020204030204" pitchFamily="34" charset="0"/>
                <a:cs typeface="Calibri" panose="020F0502020204030204" pitchFamily="34" charset="0"/>
              </a:rPr>
              <a:t>Some children may bring phonics packs home to practice near </a:t>
            </a:r>
            <a:r>
              <a:rPr lang="en-GB" dirty="0" smtClean="0">
                <a:latin typeface="Calibri" panose="020F0502020204030204" pitchFamily="34" charset="0"/>
                <a:cs typeface="Calibri" panose="020F0502020204030204" pitchFamily="34" charset="0"/>
              </a:rPr>
              <a:t>to </a:t>
            </a:r>
            <a:r>
              <a:rPr lang="en-GB" dirty="0">
                <a:latin typeface="Calibri" panose="020F0502020204030204" pitchFamily="34" charset="0"/>
                <a:cs typeface="Calibri" panose="020F0502020204030204" pitchFamily="34" charset="0"/>
              </a:rPr>
              <a:t>the phonics screening </a:t>
            </a:r>
            <a:r>
              <a:rPr lang="en-GB" dirty="0" smtClean="0">
                <a:latin typeface="Calibri" panose="020F0502020204030204" pitchFamily="34" charset="0"/>
                <a:cs typeface="Calibri" panose="020F0502020204030204" pitchFamily="34" charset="0"/>
              </a:rPr>
              <a:t>check.</a:t>
            </a:r>
          </a:p>
          <a:p>
            <a:r>
              <a:rPr lang="en-GB" dirty="0" smtClean="0">
                <a:latin typeface="Calibri" panose="020F0502020204030204" pitchFamily="34" charset="0"/>
                <a:cs typeface="Calibri" panose="020F0502020204030204" pitchFamily="34" charset="0"/>
              </a:rPr>
              <a:t>Word cards will be sent home along with the reading books. </a:t>
            </a:r>
          </a:p>
          <a:p>
            <a:pPr marL="0" indent="0">
              <a:buNone/>
            </a:pPr>
            <a:endParaRPr lang="en-GB" dirty="0" smtClean="0">
              <a:latin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Facet">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Flow</Template>
  <TotalTime>980</TotalTime>
  <Words>846</Words>
  <Application>Microsoft Office PowerPoint</Application>
  <PresentationFormat>On-screen Show (4:3)</PresentationFormat>
  <Paragraphs>74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Comic Sans MS</vt:lpstr>
      <vt:lpstr>Trebuchet MS</vt:lpstr>
      <vt:lpstr>Wingdings 3</vt:lpstr>
      <vt:lpstr>Facet</vt:lpstr>
      <vt:lpstr>Welcome to Year One!</vt:lpstr>
      <vt:lpstr>Who are the teaching staff? </vt:lpstr>
      <vt:lpstr>Our themes for this year. Curriculum information is available on the school website: https://www.stpaulsce.co.uk/</vt:lpstr>
      <vt:lpstr>Arriving and Leaving School</vt:lpstr>
      <vt:lpstr>Break and Lunch Times</vt:lpstr>
      <vt:lpstr>Expectations</vt:lpstr>
      <vt:lpstr>P.E. kit.</vt:lpstr>
      <vt:lpstr>Reading </vt:lpstr>
      <vt:lpstr>Homework</vt:lpstr>
      <vt:lpstr>Phonics Screening Check</vt:lpstr>
      <vt:lpstr>What Happens During The Test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2!</dc:title>
  <dc:creator>v humphreys</dc:creator>
  <cp:lastModifiedBy>Hick, Emma</cp:lastModifiedBy>
  <cp:revision>60</cp:revision>
  <dcterms:created xsi:type="dcterms:W3CDTF">2015-09-11T12:38:44Z</dcterms:created>
  <dcterms:modified xsi:type="dcterms:W3CDTF">2026-06-09T10:09:32Z</dcterms:modified>
</cp:coreProperties>
</file>