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56" r:id="rId2"/>
    <p:sldId id="257" r:id="rId3"/>
    <p:sldId id="258" r:id="rId4"/>
    <p:sldId id="264" r:id="rId5"/>
    <p:sldId id="259" r:id="rId6"/>
    <p:sldId id="261" r:id="rId7"/>
    <p:sldId id="263" r:id="rId8"/>
    <p:sldId id="260"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AC89305-8D9D-4F31-8D53-8EAC577E0399}" type="datetimeFigureOut">
              <a:rPr lang="en-GB" smtClean="0"/>
              <a:t>09/06/2026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2499200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C89305-8D9D-4F31-8D53-8EAC577E0399}" type="datetimeFigureOut">
              <a:rPr lang="en-GB" smtClean="0"/>
              <a:t>09/06/2026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2589032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C89305-8D9D-4F31-8D53-8EAC577E0399}" type="datetimeFigureOut">
              <a:rPr lang="en-GB" smtClean="0"/>
              <a:t>09/06/2026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73F1-33CE-484F-8A8C-2E57B76ABC53}" type="slidenum">
              <a:rPr lang="en-GB" smtClean="0"/>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045371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C89305-8D9D-4F31-8D53-8EAC577E0399}" type="datetimeFigureOut">
              <a:rPr lang="en-GB" smtClean="0"/>
              <a:t>09/06/2026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18526450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C89305-8D9D-4F31-8D53-8EAC577E0399}" type="datetimeFigureOut">
              <a:rPr lang="en-GB" smtClean="0"/>
              <a:t>09/06/2026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73F1-33CE-484F-8A8C-2E57B76ABC53}" type="slidenum">
              <a:rPr lang="en-GB" smtClean="0"/>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78072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C89305-8D9D-4F31-8D53-8EAC577E0399}" type="datetimeFigureOut">
              <a:rPr lang="en-GB" smtClean="0"/>
              <a:t>09/06/2026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17312578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C89305-8D9D-4F31-8D53-8EAC577E0399}" type="datetimeFigureOut">
              <a:rPr lang="en-GB" smtClean="0"/>
              <a:t>09/06/2026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131201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C89305-8D9D-4F31-8D53-8EAC577E0399}" type="datetimeFigureOut">
              <a:rPr lang="en-GB" smtClean="0"/>
              <a:t>09/06/2026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2571234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C89305-8D9D-4F31-8D53-8EAC577E0399}" type="datetimeFigureOut">
              <a:rPr lang="en-GB" smtClean="0"/>
              <a:t>09/06/2026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648231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C89305-8D9D-4F31-8D53-8EAC577E0399}" type="datetimeFigureOut">
              <a:rPr lang="en-GB" smtClean="0"/>
              <a:t>09/06/2026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2175358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AC89305-8D9D-4F31-8D53-8EAC577E0399}" type="datetimeFigureOut">
              <a:rPr lang="en-GB" smtClean="0"/>
              <a:t>09/06/2026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1520113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AC89305-8D9D-4F31-8D53-8EAC577E0399}" type="datetimeFigureOut">
              <a:rPr lang="en-GB" smtClean="0"/>
              <a:t>09/06/2026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2537334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AC89305-8D9D-4F31-8D53-8EAC577E0399}" type="datetimeFigureOut">
              <a:rPr lang="en-GB" smtClean="0"/>
              <a:t>09/06/2026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3371406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C89305-8D9D-4F31-8D53-8EAC577E0399}" type="datetimeFigureOut">
              <a:rPr lang="en-GB" smtClean="0"/>
              <a:t>09/06/2026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1800386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89305-8D9D-4F31-8D53-8EAC577E0399}" type="datetimeFigureOut">
              <a:rPr lang="en-GB" smtClean="0"/>
              <a:t>09/06/2026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223414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89305-8D9D-4F31-8D53-8EAC577E0399}" type="datetimeFigureOut">
              <a:rPr lang="en-GB" smtClean="0"/>
              <a:t>09/06/2026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4373F1-33CE-484F-8A8C-2E57B76ABC53}" type="slidenum">
              <a:rPr lang="en-GB" smtClean="0"/>
              <a:t>‹#›</a:t>
            </a:fld>
            <a:endParaRPr lang="en-GB"/>
          </a:p>
        </p:txBody>
      </p:sp>
    </p:spTree>
    <p:extLst>
      <p:ext uri="{BB962C8B-B14F-4D97-AF65-F5344CB8AC3E}">
        <p14:creationId xmlns:p14="http://schemas.microsoft.com/office/powerpoint/2010/main" val="285720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AC89305-8D9D-4F31-8D53-8EAC577E0399}" type="datetimeFigureOut">
              <a:rPr lang="en-GB" smtClean="0"/>
              <a:t>09/06/2026</a:t>
            </a:fld>
            <a:endParaRPr lang="en-GB"/>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74373F1-33CE-484F-8A8C-2E57B76ABC53}" type="slidenum">
              <a:rPr lang="en-GB" smtClean="0"/>
              <a:t>‹#›</a:t>
            </a:fld>
            <a:endParaRPr lang="en-GB"/>
          </a:p>
        </p:txBody>
      </p:sp>
    </p:spTree>
    <p:extLst>
      <p:ext uri="{BB962C8B-B14F-4D97-AF65-F5344CB8AC3E}">
        <p14:creationId xmlns:p14="http://schemas.microsoft.com/office/powerpoint/2010/main" val="3228133676"/>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5616" y="404664"/>
            <a:ext cx="7491608" cy="5069160"/>
          </a:xfrm>
        </p:spPr>
        <p:txBody>
          <a:bodyPr>
            <a:noAutofit/>
          </a:bodyPr>
          <a:lstStyle/>
          <a:p>
            <a:pPr algn="ctr"/>
            <a:r>
              <a:rPr lang="en-GB" sz="8000" dirty="0" smtClean="0">
                <a:latin typeface="Calibri" panose="020F0502020204030204" pitchFamily="34" charset="0"/>
                <a:cs typeface="Calibri" panose="020F0502020204030204" pitchFamily="34" charset="0"/>
              </a:rPr>
              <a:t>Welcome </a:t>
            </a:r>
            <a:br>
              <a:rPr lang="en-GB" sz="8000" dirty="0" smtClean="0">
                <a:latin typeface="Calibri" panose="020F0502020204030204" pitchFamily="34" charset="0"/>
                <a:cs typeface="Calibri" panose="020F0502020204030204" pitchFamily="34" charset="0"/>
              </a:rPr>
            </a:br>
            <a:r>
              <a:rPr lang="en-GB" sz="8000" dirty="0" smtClean="0">
                <a:latin typeface="Calibri" panose="020F0502020204030204" pitchFamily="34" charset="0"/>
                <a:cs typeface="Calibri" panose="020F0502020204030204" pitchFamily="34" charset="0"/>
              </a:rPr>
              <a:t>to Year 3!</a:t>
            </a:r>
            <a:endParaRPr lang="en-GB" sz="80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9600" cy="1143000"/>
          </a:xfrm>
        </p:spPr>
        <p:txBody>
          <a:bodyPr/>
          <a:lstStyle/>
          <a:p>
            <a:r>
              <a:rPr lang="en-GB" b="1" u="sng" dirty="0" smtClean="0">
                <a:solidFill>
                  <a:schemeClr val="accent2"/>
                </a:solidFill>
                <a:latin typeface="Calibri" panose="020F0502020204030204" pitchFamily="34" charset="0"/>
                <a:cs typeface="Calibri" panose="020F0502020204030204" pitchFamily="34" charset="0"/>
              </a:rPr>
              <a:t>Who are the teaching staff?</a:t>
            </a:r>
            <a:endParaRPr lang="en-GB" b="1" u="sng" dirty="0">
              <a:solidFill>
                <a:schemeClr val="accent2"/>
              </a:solidFill>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539552" y="1340768"/>
            <a:ext cx="6347714" cy="5400600"/>
          </a:xfrm>
        </p:spPr>
        <p:txBody>
          <a:bodyPr>
            <a:normAutofit/>
          </a:bodyPr>
          <a:lstStyle/>
          <a:p>
            <a:pPr marL="0" indent="0">
              <a:buNone/>
            </a:pPr>
            <a:r>
              <a:rPr lang="en-GB" sz="1700" dirty="0" smtClean="0">
                <a:latin typeface="Calibri" panose="020F0502020204030204" pitchFamily="34" charset="0"/>
                <a:cs typeface="Calibri" panose="020F0502020204030204" pitchFamily="34" charset="0"/>
              </a:rPr>
              <a:t>The year 3 teaching staff are: Mrs Dixon and Miss Simpkin</a:t>
            </a:r>
          </a:p>
          <a:p>
            <a:pPr marL="0" indent="0">
              <a:buNone/>
            </a:pPr>
            <a:endParaRPr lang="en-GB" sz="1700" dirty="0" smtClean="0">
              <a:latin typeface="Calibri" panose="020F0502020204030204" pitchFamily="34" charset="0"/>
              <a:cs typeface="Calibri" panose="020F0502020204030204" pitchFamily="34" charset="0"/>
            </a:endParaRPr>
          </a:p>
          <a:p>
            <a:endParaRPr lang="en-GB" sz="1700" dirty="0">
              <a:latin typeface="Calibri" panose="020F0502020204030204" pitchFamily="34" charset="0"/>
              <a:cs typeface="Calibri" panose="020F0502020204030204" pitchFamily="34" charset="0"/>
            </a:endParaRPr>
          </a:p>
          <a:p>
            <a:endParaRPr lang="en-GB" sz="1700" dirty="0" smtClean="0">
              <a:latin typeface="Calibri" panose="020F0502020204030204" pitchFamily="34" charset="0"/>
              <a:cs typeface="Calibri" panose="020F0502020204030204" pitchFamily="34" charset="0"/>
            </a:endParaRPr>
          </a:p>
          <a:p>
            <a:pPr marL="0" indent="0">
              <a:buNone/>
            </a:pPr>
            <a:r>
              <a:rPr lang="en-GB" sz="1700" dirty="0" smtClean="0">
                <a:latin typeface="Calibri" panose="020F0502020204030204" pitchFamily="34" charset="0"/>
                <a:cs typeface="Calibri" panose="020F0502020204030204" pitchFamily="34" charset="0"/>
              </a:rPr>
              <a:t>The Teaching Assistants working with Y3 across the week </a:t>
            </a:r>
            <a:r>
              <a:rPr lang="en-GB" sz="1700" dirty="0" err="1" smtClean="0">
                <a:latin typeface="Calibri" panose="020F0502020204030204" pitchFamily="34" charset="0"/>
                <a:cs typeface="Calibri" panose="020F0502020204030204" pitchFamily="34" charset="0"/>
              </a:rPr>
              <a:t>are:Mrs</a:t>
            </a:r>
            <a:r>
              <a:rPr lang="en-GB" sz="1700" dirty="0" smtClean="0">
                <a:latin typeface="Calibri" panose="020F0502020204030204" pitchFamily="34" charset="0"/>
                <a:cs typeface="Calibri" panose="020F0502020204030204" pitchFamily="34" charset="0"/>
              </a:rPr>
              <a:t> Greaves; Mrs Hattersley and Miss </a:t>
            </a:r>
            <a:r>
              <a:rPr lang="en-GB" sz="1700" dirty="0" err="1" smtClean="0">
                <a:latin typeface="Calibri" panose="020F0502020204030204" pitchFamily="34" charset="0"/>
                <a:cs typeface="Calibri" panose="020F0502020204030204" pitchFamily="34" charset="0"/>
              </a:rPr>
              <a:t>Gadula</a:t>
            </a:r>
            <a:r>
              <a:rPr lang="en-GB" sz="1700" dirty="0" smtClean="0">
                <a:latin typeface="Calibri" panose="020F0502020204030204" pitchFamily="34" charset="0"/>
                <a:cs typeface="Calibri" panose="020F0502020204030204" pitchFamily="34" charset="0"/>
              </a:rPr>
              <a:t>.</a:t>
            </a:r>
          </a:p>
          <a:p>
            <a:endParaRPr lang="en-GB" sz="1700" dirty="0">
              <a:latin typeface="Calibri" panose="020F0502020204030204" pitchFamily="34" charset="0"/>
              <a:cs typeface="Calibri" panose="020F0502020204030204" pitchFamily="34" charset="0"/>
            </a:endParaRPr>
          </a:p>
          <a:p>
            <a:endParaRPr lang="en-GB" sz="1700" dirty="0" smtClean="0">
              <a:latin typeface="Calibri" panose="020F0502020204030204" pitchFamily="34" charset="0"/>
              <a:cs typeface="Calibri" panose="020F0502020204030204" pitchFamily="34" charset="0"/>
            </a:endParaRPr>
          </a:p>
          <a:p>
            <a:endParaRPr lang="en-GB" sz="1700" dirty="0" smtClean="0">
              <a:latin typeface="Calibri" panose="020F0502020204030204" pitchFamily="34" charset="0"/>
              <a:cs typeface="Calibri" panose="020F0502020204030204" pitchFamily="34" charset="0"/>
            </a:endParaRPr>
          </a:p>
          <a:p>
            <a:pPr marL="0" indent="0">
              <a:buNone/>
            </a:pPr>
            <a:r>
              <a:rPr lang="en-GB" sz="1700" dirty="0" smtClean="0">
                <a:latin typeface="Calibri" panose="020F0502020204030204" pitchFamily="34" charset="0"/>
                <a:cs typeface="Calibri" panose="020F0502020204030204" pitchFamily="34" charset="0"/>
              </a:rPr>
              <a:t>On one afternoon each week will be taught P.E. </a:t>
            </a:r>
          </a:p>
          <a:p>
            <a:pPr marL="0" indent="0">
              <a:buNone/>
            </a:pPr>
            <a:endParaRPr lang="en-GB" sz="1700" dirty="0" smtClean="0">
              <a:latin typeface="Calibri" panose="020F0502020204030204" pitchFamily="34" charset="0"/>
              <a:cs typeface="Calibri" panose="020F0502020204030204" pitchFamily="34" charset="0"/>
            </a:endParaRPr>
          </a:p>
          <a:p>
            <a:pPr marL="0" indent="0">
              <a:buNone/>
            </a:pPr>
            <a:endParaRPr lang="en-GB" dirty="0">
              <a:latin typeface="Comic Sans MS" panose="030F0702030302020204" pitchFamily="66" charset="0"/>
            </a:endParaRPr>
          </a:p>
        </p:txBody>
      </p:sp>
      <p:pic>
        <p:nvPicPr>
          <p:cNvPr id="5" name="Picture 4"/>
          <p:cNvPicPr>
            <a:picLocks noChangeAspect="1"/>
          </p:cNvPicPr>
          <p:nvPr/>
        </p:nvPicPr>
        <p:blipFill>
          <a:blip r:embed="rId2"/>
          <a:stretch>
            <a:fillRect/>
          </a:stretch>
        </p:blipFill>
        <p:spPr>
          <a:xfrm>
            <a:off x="2123728" y="1763688"/>
            <a:ext cx="956328" cy="1161256"/>
          </a:xfrm>
          <a:prstGeom prst="rect">
            <a:avLst/>
          </a:prstGeom>
        </p:spPr>
      </p:pic>
      <p:pic>
        <p:nvPicPr>
          <p:cNvPr id="8" name="Picture 7"/>
          <p:cNvPicPr>
            <a:picLocks noChangeAspect="1"/>
          </p:cNvPicPr>
          <p:nvPr/>
        </p:nvPicPr>
        <p:blipFill>
          <a:blip r:embed="rId3"/>
          <a:stretch>
            <a:fillRect/>
          </a:stretch>
        </p:blipFill>
        <p:spPr>
          <a:xfrm>
            <a:off x="971600" y="1763688"/>
            <a:ext cx="936104" cy="1176523"/>
          </a:xfrm>
          <a:prstGeom prst="rect">
            <a:avLst/>
          </a:prstGeom>
        </p:spPr>
      </p:pic>
      <p:pic>
        <p:nvPicPr>
          <p:cNvPr id="9" name="Picture 8"/>
          <p:cNvPicPr>
            <a:picLocks noChangeAspect="1"/>
          </p:cNvPicPr>
          <p:nvPr/>
        </p:nvPicPr>
        <p:blipFill>
          <a:blip r:embed="rId4"/>
          <a:stretch>
            <a:fillRect/>
          </a:stretch>
        </p:blipFill>
        <p:spPr>
          <a:xfrm>
            <a:off x="1619672" y="3501008"/>
            <a:ext cx="888479" cy="1126378"/>
          </a:xfrm>
          <a:prstGeom prst="rect">
            <a:avLst/>
          </a:prstGeom>
        </p:spPr>
      </p:pic>
      <p:pic>
        <p:nvPicPr>
          <p:cNvPr id="10" name="Picture 9"/>
          <p:cNvPicPr>
            <a:picLocks noChangeAspect="1"/>
          </p:cNvPicPr>
          <p:nvPr/>
        </p:nvPicPr>
        <p:blipFill>
          <a:blip r:embed="rId5"/>
          <a:stretch>
            <a:fillRect/>
          </a:stretch>
        </p:blipFill>
        <p:spPr>
          <a:xfrm>
            <a:off x="2555776" y="3501008"/>
            <a:ext cx="874426" cy="1126378"/>
          </a:xfrm>
          <a:prstGeom prst="rect">
            <a:avLst/>
          </a:prstGeom>
        </p:spPr>
      </p:pic>
      <p:pic>
        <p:nvPicPr>
          <p:cNvPr id="11" name="Picture 10"/>
          <p:cNvPicPr>
            <a:picLocks noChangeAspect="1"/>
          </p:cNvPicPr>
          <p:nvPr/>
        </p:nvPicPr>
        <p:blipFill>
          <a:blip r:embed="rId6"/>
          <a:stretch>
            <a:fillRect/>
          </a:stretch>
        </p:blipFill>
        <p:spPr>
          <a:xfrm>
            <a:off x="634319" y="3486236"/>
            <a:ext cx="937728" cy="1168399"/>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60648"/>
            <a:ext cx="6347713" cy="1320800"/>
          </a:xfrm>
        </p:spPr>
        <p:txBody>
          <a:bodyPr>
            <a:normAutofit/>
          </a:bodyPr>
          <a:lstStyle/>
          <a:p>
            <a:r>
              <a:rPr lang="en-GB" sz="2200" b="1" u="sng" dirty="0" smtClean="0">
                <a:solidFill>
                  <a:schemeClr val="accent2"/>
                </a:solidFill>
                <a:latin typeface="Calibri" panose="020F0502020204030204" pitchFamily="34" charset="0"/>
                <a:cs typeface="Calibri" panose="020F0502020204030204" pitchFamily="34" charset="0"/>
              </a:rPr>
              <a:t>Y3 </a:t>
            </a:r>
            <a:r>
              <a:rPr lang="en-GB" sz="2200" b="1" u="sng" dirty="0">
                <a:solidFill>
                  <a:schemeClr val="accent2"/>
                </a:solidFill>
                <a:latin typeface="Calibri" panose="020F0502020204030204" pitchFamily="34" charset="0"/>
                <a:cs typeface="Calibri" panose="020F0502020204030204" pitchFamily="34" charset="0"/>
              </a:rPr>
              <a:t>Curriculum </a:t>
            </a:r>
            <a:r>
              <a:rPr lang="en-GB" sz="2200" b="1" u="sng" dirty="0" err="1">
                <a:solidFill>
                  <a:schemeClr val="accent2"/>
                </a:solidFill>
                <a:latin typeface="Calibri" panose="020F0502020204030204" pitchFamily="34" charset="0"/>
                <a:cs typeface="Calibri" panose="020F0502020204030204" pitchFamily="34" charset="0"/>
              </a:rPr>
              <a:t>Curriculum</a:t>
            </a:r>
            <a:r>
              <a:rPr lang="en-GB" sz="2200" b="1" u="sng" dirty="0">
                <a:solidFill>
                  <a:schemeClr val="accent2"/>
                </a:solidFill>
                <a:latin typeface="Calibri" panose="020F0502020204030204" pitchFamily="34" charset="0"/>
                <a:cs typeface="Calibri" panose="020F0502020204030204" pitchFamily="34" charset="0"/>
              </a:rPr>
              <a:t> information is available on the school website: </a:t>
            </a:r>
            <a:r>
              <a:rPr lang="en-GB" sz="2000" b="1" u="sng" dirty="0">
                <a:solidFill>
                  <a:schemeClr val="accent2"/>
                </a:solidFill>
                <a:latin typeface="Calibri" panose="020F0502020204030204" pitchFamily="34" charset="0"/>
                <a:cs typeface="Calibri" panose="020F0502020204030204" pitchFamily="34" charset="0"/>
              </a:rPr>
              <a:t>https://www.stpaulsce.co.uk/</a:t>
            </a:r>
          </a:p>
        </p:txBody>
      </p:sp>
      <p:pic>
        <p:nvPicPr>
          <p:cNvPr id="5" name="Picture 4"/>
          <p:cNvPicPr>
            <a:picLocks noChangeAspect="1"/>
          </p:cNvPicPr>
          <p:nvPr/>
        </p:nvPicPr>
        <p:blipFill>
          <a:blip r:embed="rId2"/>
          <a:stretch>
            <a:fillRect/>
          </a:stretch>
        </p:blipFill>
        <p:spPr>
          <a:xfrm>
            <a:off x="323528" y="1270000"/>
            <a:ext cx="7164660" cy="4877881"/>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803176"/>
          </a:xfrm>
        </p:spPr>
        <p:txBody>
          <a:bodyPr/>
          <a:lstStyle/>
          <a:p>
            <a:r>
              <a:rPr lang="en-GB" dirty="0"/>
              <a:t>Arriving and Leaving School</a:t>
            </a:r>
          </a:p>
        </p:txBody>
      </p:sp>
      <p:sp>
        <p:nvSpPr>
          <p:cNvPr id="3" name="Content Placeholder 2"/>
          <p:cNvSpPr>
            <a:spLocks noGrp="1"/>
          </p:cNvSpPr>
          <p:nvPr>
            <p:ph idx="1"/>
          </p:nvPr>
        </p:nvSpPr>
        <p:spPr>
          <a:xfrm>
            <a:off x="609599" y="1484784"/>
            <a:ext cx="6347714" cy="4556579"/>
          </a:xfrm>
        </p:spPr>
        <p:txBody>
          <a:bodyPr>
            <a:normAutofit/>
          </a:bodyPr>
          <a:lstStyle/>
          <a:p>
            <a:r>
              <a:rPr lang="en-GB" sz="1700" dirty="0">
                <a:latin typeface="Calibri" panose="020F0502020204030204" pitchFamily="34" charset="0"/>
                <a:cs typeface="Calibri" panose="020F0502020204030204" pitchFamily="34" charset="0"/>
              </a:rPr>
              <a:t>Registration opens at 8.50am and closes at 9.10am. </a:t>
            </a:r>
          </a:p>
          <a:p>
            <a:r>
              <a:rPr lang="en-GB" sz="1700" dirty="0">
                <a:latin typeface="Calibri" panose="020F0502020204030204" pitchFamily="34" charset="0"/>
                <a:cs typeface="Calibri" panose="020F0502020204030204" pitchFamily="34" charset="0"/>
              </a:rPr>
              <a:t>Children </a:t>
            </a:r>
            <a:r>
              <a:rPr lang="en-GB" sz="1700" dirty="0" smtClean="0">
                <a:latin typeface="Calibri" panose="020F0502020204030204" pitchFamily="34" charset="0"/>
                <a:cs typeface="Calibri" panose="020F0502020204030204" pitchFamily="34" charset="0"/>
              </a:rPr>
              <a:t>in Maple One and Maple Two should </a:t>
            </a:r>
            <a:r>
              <a:rPr lang="en-GB" sz="1700" b="1" dirty="0">
                <a:latin typeface="Calibri" panose="020F0502020204030204" pitchFamily="34" charset="0"/>
                <a:cs typeface="Calibri" panose="020F0502020204030204" pitchFamily="34" charset="0"/>
              </a:rPr>
              <a:t>enter</a:t>
            </a:r>
            <a:r>
              <a:rPr lang="en-GB" sz="1700" dirty="0">
                <a:latin typeface="Calibri" panose="020F0502020204030204" pitchFamily="34" charset="0"/>
                <a:cs typeface="Calibri" panose="020F0502020204030204" pitchFamily="34" charset="0"/>
              </a:rPr>
              <a:t> and leave school through </a:t>
            </a:r>
            <a:r>
              <a:rPr lang="en-GB" sz="1700" dirty="0" smtClean="0">
                <a:latin typeface="Calibri" panose="020F0502020204030204" pitchFamily="34" charset="0"/>
                <a:cs typeface="Calibri" panose="020F0502020204030204" pitchFamily="34" charset="0"/>
              </a:rPr>
              <a:t>designated doors which will be signposted on the playground</a:t>
            </a:r>
          </a:p>
          <a:p>
            <a:r>
              <a:rPr lang="en-GB" sz="1700" dirty="0" smtClean="0">
                <a:latin typeface="Calibri" panose="020F0502020204030204" pitchFamily="34" charset="0"/>
                <a:cs typeface="Calibri" panose="020F0502020204030204" pitchFamily="34" charset="0"/>
              </a:rPr>
              <a:t>School </a:t>
            </a:r>
            <a:r>
              <a:rPr lang="en-GB" sz="1700" dirty="0">
                <a:latin typeface="Calibri" panose="020F0502020204030204" pitchFamily="34" charset="0"/>
                <a:cs typeface="Calibri" panose="020F0502020204030204" pitchFamily="34" charset="0"/>
              </a:rPr>
              <a:t>finishes at </a:t>
            </a:r>
            <a:r>
              <a:rPr lang="en-GB" sz="1700" dirty="0" smtClean="0">
                <a:latin typeface="Calibri" panose="020F0502020204030204" pitchFamily="34" charset="0"/>
                <a:cs typeface="Calibri" panose="020F0502020204030204" pitchFamily="34" charset="0"/>
              </a:rPr>
              <a:t>3.20pm </a:t>
            </a:r>
            <a:r>
              <a:rPr lang="en-GB" sz="1700" dirty="0">
                <a:latin typeface="Calibri" panose="020F0502020204030204" pitchFamily="34" charset="0"/>
                <a:cs typeface="Calibri" panose="020F0502020204030204" pitchFamily="34" charset="0"/>
              </a:rPr>
              <a:t>and </a:t>
            </a:r>
            <a:r>
              <a:rPr lang="en-GB" sz="1700" dirty="0" smtClean="0">
                <a:latin typeface="Calibri" panose="020F0502020204030204" pitchFamily="34" charset="0"/>
                <a:cs typeface="Calibri" panose="020F0502020204030204" pitchFamily="34" charset="0"/>
              </a:rPr>
              <a:t>Maple class </a:t>
            </a:r>
            <a:r>
              <a:rPr lang="en-GB" sz="1700" dirty="0">
                <a:latin typeface="Calibri" panose="020F0502020204030204" pitchFamily="34" charset="0"/>
                <a:cs typeface="Calibri" panose="020F0502020204030204" pitchFamily="34" charset="0"/>
              </a:rPr>
              <a:t>children should be collected from </a:t>
            </a:r>
            <a:r>
              <a:rPr lang="en-GB" sz="1700" dirty="0" smtClean="0">
                <a:latin typeface="Calibri" panose="020F0502020204030204" pitchFamily="34" charset="0"/>
                <a:cs typeface="Calibri" panose="020F0502020204030204" pitchFamily="34" charset="0"/>
              </a:rPr>
              <a:t>the playground</a:t>
            </a:r>
            <a:endParaRPr lang="en-GB" sz="1700" dirty="0">
              <a:latin typeface="Calibri" panose="020F0502020204030204" pitchFamily="34" charset="0"/>
              <a:cs typeface="Calibri" panose="020F0502020204030204" pitchFamily="34" charset="0"/>
            </a:endParaRPr>
          </a:p>
          <a:p>
            <a:r>
              <a:rPr lang="en-GB" sz="1700" dirty="0">
                <a:latin typeface="Calibri" panose="020F0502020204030204" pitchFamily="34" charset="0"/>
                <a:cs typeface="Calibri" panose="020F0502020204030204" pitchFamily="34" charset="0"/>
              </a:rPr>
              <a:t>Any changes to home time collection arrangements must be notified by an adult to school staff and not via the child.</a:t>
            </a:r>
          </a:p>
          <a:p>
            <a:pPr marL="0" indent="0">
              <a:buNone/>
            </a:pPr>
            <a:r>
              <a:rPr lang="en-GB" sz="1700" dirty="0" smtClean="0">
                <a:latin typeface="Calibri" panose="020F0502020204030204" pitchFamily="34" charset="0"/>
                <a:cs typeface="Calibri" panose="020F0502020204030204" pitchFamily="34" charset="0"/>
              </a:rPr>
              <a:t>. </a:t>
            </a:r>
            <a:endParaRPr lang="en-GB" sz="1700" dirty="0">
              <a:latin typeface="Calibri" panose="020F0502020204030204" pitchFamily="34" charset="0"/>
              <a:cs typeface="Calibri" panose="020F0502020204030204" pitchFamily="34" charset="0"/>
            </a:endParaRPr>
          </a:p>
          <a:p>
            <a:endParaRPr lang="en-GB" dirty="0"/>
          </a:p>
        </p:txBody>
      </p:sp>
    </p:spTree>
    <p:extLst>
      <p:ext uri="{BB962C8B-B14F-4D97-AF65-F5344CB8AC3E}">
        <p14:creationId xmlns:p14="http://schemas.microsoft.com/office/powerpoint/2010/main" val="433119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b="1" u="sng" dirty="0" smtClean="0">
                <a:latin typeface="Calibri" panose="020F0502020204030204" pitchFamily="34" charset="0"/>
                <a:cs typeface="Calibri" panose="020F0502020204030204" pitchFamily="34" charset="0"/>
              </a:rPr>
              <a:t>P.E. – days, kit and other uniform</a:t>
            </a:r>
            <a:r>
              <a:rPr lang="en-GB" b="1" u="sng" dirty="0" smtClean="0"/>
              <a:t>.</a:t>
            </a:r>
          </a:p>
        </p:txBody>
      </p:sp>
      <p:sp>
        <p:nvSpPr>
          <p:cNvPr id="3" name="Content Placeholder 2"/>
          <p:cNvSpPr>
            <a:spLocks noGrp="1"/>
          </p:cNvSpPr>
          <p:nvPr>
            <p:ph idx="1"/>
          </p:nvPr>
        </p:nvSpPr>
        <p:spPr>
          <a:xfrm>
            <a:off x="457200" y="1844824"/>
            <a:ext cx="6635080" cy="4464496"/>
          </a:xfrm>
        </p:spPr>
        <p:txBody>
          <a:bodyPr>
            <a:normAutofit lnSpcReduction="10000"/>
          </a:bodyPr>
          <a:lstStyle/>
          <a:p>
            <a:r>
              <a:rPr lang="en-GB" sz="1700" dirty="0" smtClean="0">
                <a:latin typeface="Calibri" panose="020F0502020204030204" pitchFamily="34" charset="0"/>
                <a:cs typeface="Calibri" panose="020F0502020204030204" pitchFamily="34" charset="0"/>
              </a:rPr>
              <a:t>The children should have the following kit: white t-shirt, black shorts and plimsolls. In addition, we would like the children to have tracksuit bottoms in winter. Ideally these would be plain blue or black bottoms. </a:t>
            </a:r>
          </a:p>
          <a:p>
            <a:r>
              <a:rPr lang="en-GB" sz="1700" dirty="0">
                <a:latin typeface="Calibri" panose="020F0502020204030204" pitchFamily="34" charset="0"/>
                <a:cs typeface="Calibri" panose="020F0502020204030204" pitchFamily="34" charset="0"/>
              </a:rPr>
              <a:t>Children should bring their PE kit into school in a red drawstring bag and it will remain in school for the half term. </a:t>
            </a:r>
            <a:endParaRPr lang="en-GB" sz="1700" dirty="0" smtClean="0">
              <a:latin typeface="Calibri" panose="020F0502020204030204" pitchFamily="34" charset="0"/>
              <a:cs typeface="Calibri" panose="020F0502020204030204" pitchFamily="34" charset="0"/>
            </a:endParaRPr>
          </a:p>
          <a:p>
            <a:r>
              <a:rPr lang="en-GB" sz="1700" dirty="0" smtClean="0">
                <a:latin typeface="Calibri" panose="020F0502020204030204" pitchFamily="34" charset="0"/>
                <a:cs typeface="Calibri" panose="020F0502020204030204" pitchFamily="34" charset="0"/>
              </a:rPr>
              <a:t>Earrings – children should not wear earrings for P.E. Therefore, unless they are able to remove them themselves, they should not wear them  on P.E. Days.</a:t>
            </a:r>
          </a:p>
          <a:p>
            <a:r>
              <a:rPr lang="en-GB" sz="1700" dirty="0" smtClean="0">
                <a:latin typeface="Calibri" panose="020F0502020204030204" pitchFamily="34" charset="0"/>
                <a:cs typeface="Calibri" panose="020F0502020204030204" pitchFamily="34" charset="0"/>
              </a:rPr>
              <a:t>Children with hair longer than shoulder length should tie their hair back (this applies to boys as well as girls)</a:t>
            </a:r>
          </a:p>
          <a:p>
            <a:r>
              <a:rPr lang="en-GB" sz="1700" dirty="0" smtClean="0">
                <a:latin typeface="Calibri" panose="020F0502020204030204" pitchFamily="34" charset="0"/>
                <a:cs typeface="Calibri" panose="020F0502020204030204" pitchFamily="34" charset="0"/>
              </a:rPr>
              <a:t>A reminder - hair accessories should be small, girls socks should be white or grey, and boys socks should be grey or black.</a:t>
            </a:r>
          </a:p>
          <a:p>
            <a:r>
              <a:rPr lang="en-GB" sz="1700" dirty="0" smtClean="0">
                <a:latin typeface="Calibri" panose="020F0502020204030204" pitchFamily="34" charset="0"/>
                <a:cs typeface="Calibri" panose="020F0502020204030204" pitchFamily="34" charset="0"/>
              </a:rPr>
              <a:t>Please do not bring backpacks into school as we do not have storage space. Children will all receive a bag in September to keep their kit in. </a:t>
            </a:r>
          </a:p>
          <a:p>
            <a:endParaRPr lang="en-GB" sz="1700" dirty="0" smtClean="0">
              <a:latin typeface="Calibri" panose="020F0502020204030204" pitchFamily="34" charset="0"/>
              <a:cs typeface="Calibri" panose="020F0502020204030204" pitchFamily="34" charset="0"/>
            </a:endParaRPr>
          </a:p>
          <a:p>
            <a:endParaRPr lang="en-GB" sz="1700" dirty="0" smtClean="0">
              <a:latin typeface="Calibri" panose="020F0502020204030204" pitchFamily="34" charset="0"/>
              <a:cs typeface="Calibri" panose="020F0502020204030204" pitchFamily="34" charset="0"/>
            </a:endParaRPr>
          </a:p>
          <a:p>
            <a:pPr marL="0" indent="0">
              <a:buNone/>
            </a:pPr>
            <a:endParaRPr lang="en-GB" sz="2400" dirty="0" smtClean="0">
              <a:latin typeface="Comic Sans MS" panose="030F0702030302020204" pitchFamily="66" charset="0"/>
            </a:endParaRPr>
          </a:p>
          <a:p>
            <a:endParaRPr lang="en-GB" sz="2400" dirty="0" smtClean="0"/>
          </a:p>
          <a:p>
            <a:endParaRPr lang="en-GB" sz="2400" dirty="0" smtClean="0"/>
          </a:p>
          <a:p>
            <a:endParaRPr lang="en-GB" sz="2400" dirty="0" smtClean="0"/>
          </a:p>
          <a:p>
            <a:endParaRPr lang="en-GB" sz="2400" dirty="0" smtClean="0"/>
          </a:p>
          <a:p>
            <a:endParaRPr lang="en-GB" sz="24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443136"/>
          </a:xfrm>
        </p:spPr>
        <p:txBody>
          <a:bodyPr>
            <a:noAutofit/>
          </a:bodyPr>
          <a:lstStyle/>
          <a:p>
            <a:r>
              <a:rPr lang="en-GB" b="1" u="sng" dirty="0" smtClean="0">
                <a:solidFill>
                  <a:schemeClr val="accent1">
                    <a:lumMod val="60000"/>
                    <a:lumOff val="40000"/>
                  </a:schemeClr>
                </a:solidFill>
                <a:latin typeface="Calibri" panose="020F0502020204030204" pitchFamily="34" charset="0"/>
                <a:cs typeface="Calibri" panose="020F0502020204030204" pitchFamily="34" charset="0"/>
              </a:rPr>
              <a:t>Reading </a:t>
            </a:r>
          </a:p>
        </p:txBody>
      </p:sp>
      <p:sp>
        <p:nvSpPr>
          <p:cNvPr id="3" name="Content Placeholder 2"/>
          <p:cNvSpPr>
            <a:spLocks noGrp="1"/>
          </p:cNvSpPr>
          <p:nvPr>
            <p:ph idx="1"/>
          </p:nvPr>
        </p:nvSpPr>
        <p:spPr>
          <a:xfrm>
            <a:off x="467544" y="1340768"/>
            <a:ext cx="6347714" cy="3888432"/>
          </a:xfrm>
        </p:spPr>
        <p:txBody>
          <a:bodyPr>
            <a:noAutofit/>
          </a:bodyPr>
          <a:lstStyle/>
          <a:p>
            <a:r>
              <a:rPr lang="en-GB" sz="1700" dirty="0" smtClean="0">
                <a:latin typeface="Calibri" panose="020F0502020204030204" pitchFamily="34" charset="0"/>
                <a:cs typeface="Calibri" panose="020F0502020204030204" pitchFamily="34" charset="0"/>
              </a:rPr>
              <a:t>The children will normally have a group/ guided reading session each week with a member of the teaching staff</a:t>
            </a:r>
          </a:p>
          <a:p>
            <a:r>
              <a:rPr lang="en-GB" sz="1700" dirty="0" smtClean="0">
                <a:latin typeface="Calibri" panose="020F0502020204030204" pitchFamily="34" charset="0"/>
                <a:cs typeface="Calibri" panose="020F0502020204030204" pitchFamily="34" charset="0"/>
              </a:rPr>
              <a:t>Individual readers are heard when possible by a member of staff or school helper but the timetable is very busy and sometimes this cannot be guaranteed, so daily reading at home is essential.</a:t>
            </a:r>
          </a:p>
          <a:p>
            <a:r>
              <a:rPr lang="en-GB" sz="1700" dirty="0" smtClean="0">
                <a:latin typeface="Calibri" panose="020F0502020204030204" pitchFamily="34" charset="0"/>
                <a:cs typeface="Calibri" panose="020F0502020204030204" pitchFamily="34" charset="0"/>
              </a:rPr>
              <a:t>Any reading, no matter whether it is their school book, or their favourite superhero annual should ideally be logged on the Learning with Parents reading platform.</a:t>
            </a:r>
          </a:p>
          <a:p>
            <a:r>
              <a:rPr lang="en-GB" sz="1700" dirty="0" smtClean="0">
                <a:latin typeface="Calibri" panose="020F0502020204030204" pitchFamily="34" charset="0"/>
                <a:cs typeface="Calibri" panose="020F0502020204030204" pitchFamily="34" charset="0"/>
              </a:rPr>
              <a:t>At their stage of development, it is important that the children are questioned on the book to ensure that they are understanding the text and discussing unfamiliar language.</a:t>
            </a:r>
          </a:p>
          <a:p>
            <a:r>
              <a:rPr lang="en-GB" sz="1700" dirty="0" smtClean="0">
                <a:latin typeface="Calibri" panose="020F0502020204030204" pitchFamily="34" charset="0"/>
                <a:cs typeface="Calibri" panose="020F0502020204030204" pitchFamily="34" charset="0"/>
              </a:rPr>
              <a:t>Children receive rewards in school for reading completed at home. </a:t>
            </a:r>
            <a:endParaRPr lang="en-GB" sz="1700" dirty="0">
              <a:latin typeface="Calibri" panose="020F0502020204030204" pitchFamily="34" charset="0"/>
              <a:cs typeface="Calibri" panose="020F0502020204030204" pitchFamily="34" charset="0"/>
            </a:endParaRPr>
          </a:p>
          <a:p>
            <a:endParaRPr lang="en-GB" sz="1700" dirty="0" smtClean="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803176"/>
          </a:xfrm>
        </p:spPr>
        <p:txBody>
          <a:bodyPr/>
          <a:lstStyle/>
          <a:p>
            <a:r>
              <a:rPr lang="en-GB" u="sng" dirty="0" smtClean="0"/>
              <a:t>Support.</a:t>
            </a:r>
            <a:endParaRPr lang="en-GB" u="sng" dirty="0"/>
          </a:p>
        </p:txBody>
      </p:sp>
      <p:sp>
        <p:nvSpPr>
          <p:cNvPr id="3" name="Content Placeholder 2"/>
          <p:cNvSpPr>
            <a:spLocks noGrp="1"/>
          </p:cNvSpPr>
          <p:nvPr>
            <p:ph idx="1"/>
          </p:nvPr>
        </p:nvSpPr>
        <p:spPr>
          <a:xfrm>
            <a:off x="395536" y="1412776"/>
            <a:ext cx="6347714" cy="3880773"/>
          </a:xfrm>
        </p:spPr>
        <p:txBody>
          <a:bodyPr/>
          <a:lstStyle/>
          <a:p>
            <a:r>
              <a:rPr lang="en-GB" dirty="0" smtClean="0">
                <a:latin typeface="Calibri" panose="020F0502020204030204" pitchFamily="34" charset="0"/>
                <a:cs typeface="Calibri" panose="020F0502020204030204" pitchFamily="34" charset="0"/>
              </a:rPr>
              <a:t>If your child did not pass the phonics screening check in Y1 or Y2 she or he will continue to receive additional support with reading and spelling. This will not necessarily be phonic based learning as different teaching strategies may be more appropriate. </a:t>
            </a:r>
          </a:p>
          <a:p>
            <a:r>
              <a:rPr lang="en-GB" dirty="0" smtClean="0">
                <a:latin typeface="Calibri" panose="020F0502020204030204" pitchFamily="34" charset="0"/>
                <a:cs typeface="Calibri" panose="020F0502020204030204" pitchFamily="34" charset="0"/>
              </a:rPr>
              <a:t>All work is </a:t>
            </a:r>
            <a:r>
              <a:rPr lang="en-GB" dirty="0" smtClean="0">
                <a:latin typeface="Calibri" panose="020F0502020204030204" pitchFamily="34" charset="0"/>
                <a:cs typeface="Calibri" panose="020F0502020204030204" pitchFamily="34" charset="0"/>
              </a:rPr>
              <a:t>adapted</a:t>
            </a:r>
            <a:r>
              <a:rPr lang="en-GB" dirty="0" smtClean="0">
                <a:latin typeface="Calibri" panose="020F0502020204030204" pitchFamily="34" charset="0"/>
                <a:cs typeface="Calibri" panose="020F0502020204030204" pitchFamily="34" charset="0"/>
              </a:rPr>
              <a:t> </a:t>
            </a:r>
            <a:r>
              <a:rPr lang="en-GB" dirty="0" smtClean="0">
                <a:latin typeface="Calibri" panose="020F0502020204030204" pitchFamily="34" charset="0"/>
                <a:cs typeface="Calibri" panose="020F0502020204030204" pitchFamily="34" charset="0"/>
              </a:rPr>
              <a:t>to meet the needs of individual children through “personalised learning”.</a:t>
            </a:r>
          </a:p>
        </p:txBody>
      </p:sp>
    </p:spTree>
    <p:extLst>
      <p:ext uri="{BB962C8B-B14F-4D97-AF65-F5344CB8AC3E}">
        <p14:creationId xmlns:p14="http://schemas.microsoft.com/office/powerpoint/2010/main" val="2434673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u="sng" dirty="0" smtClean="0">
                <a:latin typeface="Calibri" panose="020F0502020204030204" pitchFamily="34" charset="0"/>
                <a:cs typeface="Calibri" panose="020F0502020204030204" pitchFamily="34" charset="0"/>
              </a:rPr>
              <a:t>Homework and homework books</a:t>
            </a:r>
            <a:r>
              <a:rPr lang="en-GB" dirty="0" smtClean="0"/>
              <a:t>.</a:t>
            </a:r>
            <a:endParaRPr lang="en-GB" dirty="0"/>
          </a:p>
        </p:txBody>
      </p:sp>
      <p:sp>
        <p:nvSpPr>
          <p:cNvPr id="3" name="Content Placeholder 2"/>
          <p:cNvSpPr>
            <a:spLocks noGrp="1"/>
          </p:cNvSpPr>
          <p:nvPr>
            <p:ph idx="1"/>
          </p:nvPr>
        </p:nvSpPr>
        <p:spPr/>
        <p:txBody>
          <a:bodyPr/>
          <a:lstStyle/>
          <a:p>
            <a:r>
              <a:rPr lang="en-GB" sz="1700" dirty="0" smtClean="0">
                <a:latin typeface="Calibri" panose="020F0502020204030204" pitchFamily="34" charset="0"/>
                <a:cs typeface="Calibri" panose="020F0502020204030204" pitchFamily="34" charset="0"/>
              </a:rPr>
              <a:t>Children may also be asked to practise times tables in preparation for the </a:t>
            </a:r>
            <a:r>
              <a:rPr lang="en-GB" sz="1700" dirty="0" smtClean="0">
                <a:latin typeface="Calibri" panose="020F0502020204030204" pitchFamily="34" charset="0"/>
                <a:cs typeface="Calibri" panose="020F0502020204030204" pitchFamily="34" charset="0"/>
              </a:rPr>
              <a:t>multiplication check</a:t>
            </a:r>
            <a:r>
              <a:rPr lang="en-GB" sz="1700" dirty="0" smtClean="0">
                <a:latin typeface="Calibri" panose="020F0502020204030204" pitchFamily="34" charset="0"/>
                <a:cs typeface="Calibri" panose="020F0502020204030204" pitchFamily="34" charset="0"/>
              </a:rPr>
              <a:t> </a:t>
            </a:r>
            <a:r>
              <a:rPr lang="en-GB" sz="1700" dirty="0" smtClean="0">
                <a:latin typeface="Calibri" panose="020F0502020204030204" pitchFamily="34" charset="0"/>
                <a:cs typeface="Calibri" panose="020F0502020204030204" pitchFamily="34" charset="0"/>
              </a:rPr>
              <a:t>at the end of Y4</a:t>
            </a:r>
            <a:r>
              <a:rPr lang="en-GB" sz="1700" dirty="0" smtClean="0">
                <a:latin typeface="Calibri" panose="020F0502020204030204" pitchFamily="34" charset="0"/>
                <a:cs typeface="Calibri" panose="020F0502020204030204" pitchFamily="34" charset="0"/>
              </a:rPr>
              <a:t>.</a:t>
            </a:r>
          </a:p>
          <a:p>
            <a:r>
              <a:rPr lang="en-GB" sz="1700" dirty="0" smtClean="0">
                <a:latin typeface="Calibri" panose="020F0502020204030204" pitchFamily="34" charset="0"/>
                <a:cs typeface="Calibri" panose="020F0502020204030204" pitchFamily="34" charset="0"/>
              </a:rPr>
              <a:t>Children will all have a log in for Time Table </a:t>
            </a:r>
            <a:r>
              <a:rPr lang="en-GB" sz="1700" dirty="0" err="1" smtClean="0">
                <a:latin typeface="Calibri" panose="020F0502020204030204" pitchFamily="34" charset="0"/>
                <a:cs typeface="Calibri" panose="020F0502020204030204" pitchFamily="34" charset="0"/>
              </a:rPr>
              <a:t>Rockstars</a:t>
            </a:r>
            <a:endParaRPr lang="en-GB" sz="1700" dirty="0">
              <a:latin typeface="Calibri" panose="020F0502020204030204" pitchFamily="34" charset="0"/>
              <a:cs typeface="Calibri" panose="020F0502020204030204" pitchFamily="34" charset="0"/>
            </a:endParaRPr>
          </a:p>
          <a:p>
            <a:r>
              <a:rPr lang="en-GB" sz="1700" dirty="0" smtClean="0">
                <a:latin typeface="Calibri" panose="020F0502020204030204" pitchFamily="34" charset="0"/>
                <a:cs typeface="Calibri" panose="020F0502020204030204" pitchFamily="34" charset="0"/>
              </a:rPr>
              <a:t>Project books will also be sent home at the start of each half term</a:t>
            </a:r>
            <a:r>
              <a:rPr lang="en-GB" dirty="0" smtClean="0">
                <a:latin typeface="Comic Sans MS" panose="030F0702030302020204" pitchFamily="66" charset="0"/>
              </a:rPr>
              <a:t>. </a:t>
            </a:r>
          </a:p>
        </p:txBody>
      </p:sp>
    </p:spTree>
  </p:cSld>
  <p:clrMapOvr>
    <a:masterClrMapping/>
  </p:clrMapOvr>
</p:sld>
</file>

<file path=ppt/theme/theme1.xml><?xml version="1.0" encoding="utf-8"?>
<a:theme xmlns:a="http://schemas.openxmlformats.org/drawingml/2006/main" name="Facet">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819</TotalTime>
  <Words>563</Words>
  <Application>Microsoft Office PowerPoint</Application>
  <PresentationFormat>On-screen Show (4:3)</PresentationFormat>
  <Paragraphs>44</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Comic Sans MS</vt:lpstr>
      <vt:lpstr>Trebuchet MS</vt:lpstr>
      <vt:lpstr>Wingdings 3</vt:lpstr>
      <vt:lpstr>Facet</vt:lpstr>
      <vt:lpstr>Welcome  to Year 3!</vt:lpstr>
      <vt:lpstr>Who are the teaching staff?</vt:lpstr>
      <vt:lpstr>Y3 Curriculum Curriculum information is available on the school website: https://www.stpaulsce.co.uk/</vt:lpstr>
      <vt:lpstr>Arriving and Leaving School</vt:lpstr>
      <vt:lpstr>P.E. – days, kit and other uniform.</vt:lpstr>
      <vt:lpstr>Reading </vt:lpstr>
      <vt:lpstr>Support.</vt:lpstr>
      <vt:lpstr>Homework and homework books.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2!</dc:title>
  <dc:creator>v humphreys</dc:creator>
  <cp:lastModifiedBy>Hick, Emma</cp:lastModifiedBy>
  <cp:revision>45</cp:revision>
  <dcterms:created xsi:type="dcterms:W3CDTF">2015-09-11T12:38:44Z</dcterms:created>
  <dcterms:modified xsi:type="dcterms:W3CDTF">2026-06-09T10:05:25Z</dcterms:modified>
</cp:coreProperties>
</file>